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76" r:id="rId2"/>
    <p:sldId id="277" r:id="rId3"/>
    <p:sldId id="283" r:id="rId4"/>
    <p:sldId id="296" r:id="rId5"/>
    <p:sldId id="286" r:id="rId6"/>
    <p:sldId id="297" r:id="rId7"/>
    <p:sldId id="329" r:id="rId8"/>
    <p:sldId id="330" r:id="rId9"/>
    <p:sldId id="299" r:id="rId10"/>
    <p:sldId id="278" r:id="rId11"/>
    <p:sldId id="300" r:id="rId12"/>
    <p:sldId id="302" r:id="rId13"/>
    <p:sldId id="306" r:id="rId14"/>
    <p:sldId id="280" r:id="rId15"/>
    <p:sldId id="279" r:id="rId16"/>
    <p:sldId id="310" r:id="rId17"/>
    <p:sldId id="331" r:id="rId18"/>
    <p:sldId id="303" r:id="rId19"/>
    <p:sldId id="285" r:id="rId20"/>
    <p:sldId id="321" r:id="rId21"/>
    <p:sldId id="304" r:id="rId22"/>
    <p:sldId id="289" r:id="rId23"/>
    <p:sldId id="313" r:id="rId24"/>
    <p:sldId id="323" r:id="rId25"/>
    <p:sldId id="320" r:id="rId26"/>
    <p:sldId id="327" r:id="rId27"/>
    <p:sldId id="328" r:id="rId28"/>
    <p:sldId id="291" r:id="rId29"/>
    <p:sldId id="332" r:id="rId3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71" userDrawn="1">
          <p15:clr>
            <a:srgbClr val="A4A3A4"/>
          </p15:clr>
        </p15:guide>
        <p15:guide id="2" pos="801" userDrawn="1">
          <p15:clr>
            <a:srgbClr val="A4A3A4"/>
          </p15:clr>
        </p15:guide>
        <p15:guide id="3" orient="horz" pos="1162" userDrawn="1">
          <p15:clr>
            <a:srgbClr val="A4A3A4"/>
          </p15:clr>
        </p15:guide>
        <p15:guide id="4" pos="7401" userDrawn="1">
          <p15:clr>
            <a:srgbClr val="A4A3A4"/>
          </p15:clr>
        </p15:guide>
        <p15:guide id="5" orient="horz" pos="3974" userDrawn="1">
          <p15:clr>
            <a:srgbClr val="A4A3A4"/>
          </p15:clr>
        </p15:guide>
        <p15:guide id="6" pos="3749" userDrawn="1">
          <p15:clr>
            <a:srgbClr val="A4A3A4"/>
          </p15:clr>
        </p15:guide>
        <p15:guide id="7" orient="horz" pos="281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894"/>
    <a:srgbClr val="00ABD4"/>
    <a:srgbClr val="FF9999"/>
    <a:srgbClr val="E44C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76" autoAdjust="0"/>
    <p:restoredTop sz="94660"/>
  </p:normalViewPr>
  <p:slideViewPr>
    <p:cSldViewPr snapToGrid="0" showGuides="1">
      <p:cViewPr varScale="1">
        <p:scale>
          <a:sx n="77" d="100"/>
          <a:sy n="77" d="100"/>
        </p:scale>
        <p:origin x="-1408" y="-104"/>
      </p:cViewPr>
      <p:guideLst>
        <p:guide orient="horz" pos="1071"/>
        <p:guide orient="horz" pos="1162"/>
        <p:guide orient="horz" pos="3974"/>
        <p:guide orient="horz" pos="2818"/>
        <p:guide pos="801"/>
        <p:guide pos="7401"/>
        <p:guide pos="37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dia">
    <p:spTree>
      <p:nvGrpSpPr>
        <p:cNvPr id="1" name=""/>
        <p:cNvGrpSpPr/>
        <p:nvPr/>
      </p:nvGrpSpPr>
      <p:grpSpPr>
        <a:xfrm>
          <a:off x="0" y="0"/>
          <a:ext cx="0" cy="0"/>
          <a:chOff x="0" y="0"/>
          <a:chExt cx="0" cy="0"/>
        </a:xfrm>
      </p:grpSpPr>
      <p:sp>
        <p:nvSpPr>
          <p:cNvPr id="7" name="Otsikko 1"/>
          <p:cNvSpPr>
            <a:spLocks noGrp="1"/>
          </p:cNvSpPr>
          <p:nvPr>
            <p:ph type="ctrTitle"/>
          </p:nvPr>
        </p:nvSpPr>
        <p:spPr>
          <a:xfrm>
            <a:off x="1145061" y="1122363"/>
            <a:ext cx="3303373" cy="1340751"/>
          </a:xfrm>
        </p:spPr>
        <p:txBody>
          <a:bodyPr/>
          <a:lstStyle/>
          <a:p>
            <a:pPr algn="l"/>
            <a:r>
              <a:rPr lang="fi-FI" dirty="0" smtClean="0"/>
              <a:t>Tutkimus</a:t>
            </a:r>
            <a:endParaRPr lang="fi-FI" dirty="0"/>
          </a:p>
        </p:txBody>
      </p:sp>
      <p:sp>
        <p:nvSpPr>
          <p:cNvPr id="8" name="Alaotsikko 2"/>
          <p:cNvSpPr>
            <a:spLocks noGrp="1"/>
          </p:cNvSpPr>
          <p:nvPr>
            <p:ph type="subTitle" idx="1"/>
          </p:nvPr>
        </p:nvSpPr>
        <p:spPr>
          <a:xfrm>
            <a:off x="1145061" y="2406117"/>
            <a:ext cx="3237470" cy="887584"/>
          </a:xfrm>
        </p:spPr>
        <p:txBody>
          <a:bodyPr/>
          <a:lstStyle>
            <a:lvl1pPr marL="0" indent="0">
              <a:buNone/>
              <a:defRPr/>
            </a:lvl1pPr>
          </a:lstStyle>
          <a:p>
            <a:pPr algn="l"/>
            <a:r>
              <a:rPr lang="fi-FI" dirty="0" smtClean="0"/>
              <a:t>Asiakkaan nimi</a:t>
            </a:r>
          </a:p>
          <a:p>
            <a:pPr algn="l"/>
            <a:r>
              <a:rPr lang="fi-FI" dirty="0" smtClean="0"/>
              <a:t>3.3.2016</a:t>
            </a:r>
          </a:p>
        </p:txBody>
      </p:sp>
      <p:pic>
        <p:nvPicPr>
          <p:cNvPr id="9" name="Kuva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40077" y="2785442"/>
            <a:ext cx="6384875" cy="4168346"/>
          </a:xfrm>
          <a:prstGeom prst="rect">
            <a:avLst/>
          </a:prstGeom>
        </p:spPr>
      </p:pic>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5060" y="5486978"/>
            <a:ext cx="3294673" cy="700667"/>
          </a:xfrm>
          <a:prstGeom prst="rect">
            <a:avLst/>
          </a:prstGeom>
        </p:spPr>
      </p:pic>
      <p:sp>
        <p:nvSpPr>
          <p:cNvPr id="2" name="Suorakulmio 1"/>
          <p:cNvSpPr/>
          <p:nvPr userDrawn="1"/>
        </p:nvSpPr>
        <p:spPr>
          <a:xfrm>
            <a:off x="1145061" y="6237514"/>
            <a:ext cx="1728768" cy="51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Tree>
    <p:extLst>
      <p:ext uri="{BB962C8B-B14F-4D97-AF65-F5344CB8AC3E}">
        <p14:creationId xmlns:p14="http://schemas.microsoft.com/office/powerpoint/2010/main" val="1080024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sällysluettelo">
    <p:spTree>
      <p:nvGrpSpPr>
        <p:cNvPr id="1" name=""/>
        <p:cNvGrpSpPr/>
        <p:nvPr/>
      </p:nvGrpSpPr>
      <p:grpSpPr>
        <a:xfrm>
          <a:off x="0" y="0"/>
          <a:ext cx="0" cy="0"/>
          <a:chOff x="0" y="0"/>
          <a:chExt cx="0" cy="0"/>
        </a:xfrm>
      </p:grpSpPr>
      <p:sp>
        <p:nvSpPr>
          <p:cNvPr id="5" name="Otsikko 1"/>
          <p:cNvSpPr>
            <a:spLocks noGrp="1"/>
          </p:cNvSpPr>
          <p:nvPr>
            <p:ph type="ctrTitle"/>
          </p:nvPr>
        </p:nvSpPr>
        <p:spPr>
          <a:xfrm>
            <a:off x="1127125" y="367700"/>
            <a:ext cx="9400832" cy="1332513"/>
          </a:xfrm>
        </p:spPr>
        <p:txBody>
          <a:bodyPr anchor="t" anchorCtr="0">
            <a:normAutofit/>
          </a:bodyPr>
          <a:lstStyle/>
          <a:p>
            <a:pPr algn="l"/>
            <a:r>
              <a:rPr lang="fi-FI" sz="4000" dirty="0" smtClean="0"/>
              <a:t>Raportin sisältö</a:t>
            </a:r>
          </a:p>
        </p:txBody>
      </p:sp>
      <p:pic>
        <p:nvPicPr>
          <p:cNvPr id="6" name="Kuva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0004" y="1870430"/>
            <a:ext cx="2638797" cy="3163037"/>
          </a:xfrm>
          <a:prstGeom prst="rect">
            <a:avLst/>
          </a:prstGeom>
        </p:spPr>
      </p:pic>
      <p:sp>
        <p:nvSpPr>
          <p:cNvPr id="7" name="Alaotsikko 2"/>
          <p:cNvSpPr>
            <a:spLocks noGrp="1"/>
          </p:cNvSpPr>
          <p:nvPr>
            <p:ph type="subTitle" idx="1"/>
          </p:nvPr>
        </p:nvSpPr>
        <p:spPr>
          <a:xfrm>
            <a:off x="5357679" y="1834792"/>
            <a:ext cx="5421957" cy="3779066"/>
          </a:xfrm>
        </p:spPr>
        <p:txBody>
          <a:bodyPr anchor="t" anchorCtr="0">
            <a:noAutofit/>
          </a:bodyPr>
          <a:lstStyle/>
          <a:p>
            <a:pPr algn="l"/>
            <a:r>
              <a:rPr lang="fi-FI" sz="2000" dirty="0" smtClean="0"/>
              <a:t>Tausta </a:t>
            </a:r>
            <a:r>
              <a:rPr lang="fi-FI" sz="2000" dirty="0"/>
              <a:t>ja </a:t>
            </a:r>
            <a:r>
              <a:rPr lang="fi-FI" sz="2000" dirty="0" smtClean="0"/>
              <a:t>toteutus</a:t>
            </a:r>
          </a:p>
          <a:p>
            <a:pPr algn="l"/>
            <a:r>
              <a:rPr lang="fi-FI" sz="2000" dirty="0" smtClean="0"/>
              <a:t>Yhteenveto</a:t>
            </a:r>
          </a:p>
          <a:p>
            <a:pPr algn="l"/>
            <a:r>
              <a:rPr lang="fi-FI" sz="2000" dirty="0" smtClean="0"/>
              <a:t>Havaintoja puheluista</a:t>
            </a:r>
          </a:p>
          <a:p>
            <a:pPr algn="l"/>
            <a:r>
              <a:rPr lang="fi-FI" sz="2000" dirty="0" smtClean="0"/>
              <a:t>Havaintoja sähköpostiviesteistä</a:t>
            </a:r>
          </a:p>
          <a:p>
            <a:pPr algn="l"/>
            <a:r>
              <a:rPr lang="fi-FI" sz="2000" dirty="0" smtClean="0"/>
              <a:t>Oivallukset ja toimenpidesuositukset</a:t>
            </a:r>
            <a:endParaRPr lang="fi-FI" sz="2000" dirty="0"/>
          </a:p>
        </p:txBody>
      </p:sp>
    </p:spTree>
    <p:extLst>
      <p:ext uri="{BB962C8B-B14F-4D97-AF65-F5344CB8AC3E}">
        <p14:creationId xmlns:p14="http://schemas.microsoft.com/office/powerpoint/2010/main" val="3767333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uvasivu">
    <p:spTree>
      <p:nvGrpSpPr>
        <p:cNvPr id="1" name=""/>
        <p:cNvGrpSpPr/>
        <p:nvPr/>
      </p:nvGrpSpPr>
      <p:grpSpPr>
        <a:xfrm>
          <a:off x="0" y="0"/>
          <a:ext cx="0" cy="0"/>
          <a:chOff x="0" y="0"/>
          <a:chExt cx="0" cy="0"/>
        </a:xfrm>
      </p:grpSpPr>
      <p:sp>
        <p:nvSpPr>
          <p:cNvPr id="15" name="Otsikko 1"/>
          <p:cNvSpPr>
            <a:spLocks noGrp="1"/>
          </p:cNvSpPr>
          <p:nvPr>
            <p:ph type="ctrTitle"/>
          </p:nvPr>
        </p:nvSpPr>
        <p:spPr>
          <a:xfrm>
            <a:off x="1127125" y="367700"/>
            <a:ext cx="9400832" cy="1332513"/>
          </a:xfrm>
        </p:spPr>
        <p:txBody>
          <a:bodyPr anchor="t" anchorCtr="0">
            <a:normAutofit/>
          </a:bodyPr>
          <a:lstStyle/>
          <a:p>
            <a:pPr algn="l"/>
            <a:r>
              <a:rPr lang="fi-FI" sz="4000" dirty="0" smtClean="0"/>
              <a:t>Raportin sisältö</a:t>
            </a:r>
          </a:p>
        </p:txBody>
      </p:sp>
    </p:spTree>
    <p:extLst>
      <p:ext uri="{BB962C8B-B14F-4D97-AF65-F5344CB8AC3E}">
        <p14:creationId xmlns:p14="http://schemas.microsoft.com/office/powerpoint/2010/main" val="708498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ivallukset">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1271" y="1844674"/>
            <a:ext cx="2407784" cy="4004851"/>
          </a:xfrm>
          <a:prstGeom prst="rect">
            <a:avLst/>
          </a:prstGeom>
        </p:spPr>
      </p:pic>
      <p:sp>
        <p:nvSpPr>
          <p:cNvPr id="8" name="Otsikko 1"/>
          <p:cNvSpPr>
            <a:spLocks noGrp="1"/>
          </p:cNvSpPr>
          <p:nvPr>
            <p:ph type="ctrTitle"/>
          </p:nvPr>
        </p:nvSpPr>
        <p:spPr>
          <a:xfrm>
            <a:off x="1127125" y="367700"/>
            <a:ext cx="9400832" cy="1332513"/>
          </a:xfrm>
        </p:spPr>
        <p:txBody>
          <a:bodyPr anchor="t" anchorCtr="0">
            <a:normAutofit/>
          </a:bodyPr>
          <a:lstStyle/>
          <a:p>
            <a:pPr algn="l"/>
            <a:r>
              <a:rPr lang="fi-FI" sz="4000" dirty="0" smtClean="0"/>
              <a:t>Raportin sisältö</a:t>
            </a:r>
          </a:p>
        </p:txBody>
      </p:sp>
    </p:spTree>
    <p:extLst>
      <p:ext uri="{BB962C8B-B14F-4D97-AF65-F5344CB8AC3E}">
        <p14:creationId xmlns:p14="http://schemas.microsoft.com/office/powerpoint/2010/main" val="1414087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isivu ilman kuvaa">
    <p:spTree>
      <p:nvGrpSpPr>
        <p:cNvPr id="1" name=""/>
        <p:cNvGrpSpPr/>
        <p:nvPr/>
      </p:nvGrpSpPr>
      <p:grpSpPr>
        <a:xfrm>
          <a:off x="0" y="0"/>
          <a:ext cx="0" cy="0"/>
          <a:chOff x="0" y="0"/>
          <a:chExt cx="0" cy="0"/>
        </a:xfrm>
      </p:grpSpPr>
      <p:sp>
        <p:nvSpPr>
          <p:cNvPr id="6" name="Alaotsikko 2"/>
          <p:cNvSpPr>
            <a:spLocks noGrp="1"/>
          </p:cNvSpPr>
          <p:nvPr>
            <p:ph type="subTitle" idx="4294967295" hasCustomPrompt="1"/>
          </p:nvPr>
        </p:nvSpPr>
        <p:spPr>
          <a:xfrm>
            <a:off x="1127124" y="1857336"/>
            <a:ext cx="9400833" cy="3792350"/>
          </a:xfrm>
        </p:spPr>
        <p:txBody>
          <a:bodyPr numCol="2" spcCol="720000">
            <a:noAutofit/>
          </a:bodyPr>
          <a:lstStyle>
            <a:lvl1pPr>
              <a:defRPr/>
            </a:lvl1pPr>
          </a:lstStyle>
          <a:p>
            <a:pPr algn="l"/>
            <a:r>
              <a:rPr lang="fi-FI" dirty="0" smtClean="0"/>
              <a:t>Pitäisikö tällä sivulla olla joku kuva?</a:t>
            </a:r>
          </a:p>
          <a:p>
            <a:pPr algn="l"/>
            <a:r>
              <a:rPr lang="fi-FI" sz="1200" dirty="0" smtClean="0"/>
              <a:t>Toisaalta usein on tekstiä ja taulukkoa…</a:t>
            </a:r>
          </a:p>
          <a:p>
            <a:pPr algn="l"/>
            <a:r>
              <a:rPr lang="fi-FI" sz="1200" dirty="0" smtClean="0"/>
              <a:t>Entä pitäisikö käyttää jotakin pientä kuvaa osoittamassa missä kohtaa raporttia mennään?</a:t>
            </a:r>
          </a:p>
          <a:p>
            <a:pPr algn="l"/>
            <a:r>
              <a:rPr lang="fi-FI" dirty="0" smtClean="0"/>
              <a:t>Miten </a:t>
            </a:r>
            <a:r>
              <a:rPr lang="fi-FI" dirty="0"/>
              <a:t>tutkimus tehtiin</a:t>
            </a:r>
          </a:p>
          <a:p>
            <a:pPr algn="l"/>
            <a:r>
              <a:rPr lang="fi-FI" sz="1200" dirty="0" err="1" smtClean="0"/>
              <a:t>Informatum</a:t>
            </a:r>
            <a:r>
              <a:rPr lang="fi-FI" sz="1200" dirty="0" smtClean="0"/>
              <a:t> </a:t>
            </a:r>
            <a:r>
              <a:rPr lang="fi-FI" sz="1200" dirty="0" err="1" smtClean="0"/>
              <a:t>Researchin</a:t>
            </a:r>
            <a:r>
              <a:rPr lang="fi-FI" sz="1200" dirty="0" smtClean="0"/>
              <a:t> tutkijat arvioivat tallennettuja, aitoja asiakaspuheluita yhdessä sovitulla </a:t>
            </a:r>
            <a:r>
              <a:rPr lang="fi-FI" sz="1200" dirty="0" err="1" smtClean="0"/>
              <a:t>arviointikriteeristöllä</a:t>
            </a:r>
            <a:r>
              <a:rPr lang="fi-FI" sz="1200" dirty="0" smtClean="0"/>
              <a:t> ja asteikolla 1-4, jossa 1=heikko, 2=tyydyttävä, 3=hyvä ja 4=erinomainen.</a:t>
            </a:r>
          </a:p>
          <a:p>
            <a:pPr algn="l"/>
            <a:r>
              <a:rPr lang="fi-FI" sz="1200" dirty="0" smtClean="0"/>
              <a:t>Kohtaamisia poimittiin arvioitavaksi kaikista tiimeistä ja kaikilta palveluneuvojilta mahdollisimman tasaisesti.</a:t>
            </a:r>
          </a:p>
          <a:p>
            <a:pPr algn="l"/>
            <a:r>
              <a:rPr lang="fi-FI" sz="1200" dirty="0" smtClean="0"/>
              <a:t>Arvioidut puhelut on poimittu lokakuussa 2015.</a:t>
            </a:r>
          </a:p>
          <a:p>
            <a:pPr algn="l"/>
            <a:endParaRPr lang="fi-FI" dirty="0" smtClean="0"/>
          </a:p>
          <a:p>
            <a:pPr algn="l"/>
            <a:endParaRPr lang="fi-FI" dirty="0" smtClean="0"/>
          </a:p>
          <a:p>
            <a:pPr algn="l"/>
            <a:r>
              <a:rPr lang="fi-FI" dirty="0" smtClean="0"/>
              <a:t>Yhteistyön </a:t>
            </a:r>
            <a:r>
              <a:rPr lang="fi-FI" dirty="0"/>
              <a:t>jatko</a:t>
            </a:r>
          </a:p>
          <a:p>
            <a:pPr algn="l"/>
            <a:r>
              <a:rPr lang="fi-FI" sz="1200" dirty="0" smtClean="0"/>
              <a:t>Havainnot ja tutkimustulokset käydään esimiesten ja valmentajien kanssa läpi yhteisessä workshopissa. Samalla mietitään ja sovitaan, miten tulokset jalkautetaan henkilöstölle.</a:t>
            </a:r>
          </a:p>
        </p:txBody>
      </p:sp>
      <p:sp>
        <p:nvSpPr>
          <p:cNvPr id="7" name="Otsikko 1"/>
          <p:cNvSpPr>
            <a:spLocks noGrp="1"/>
          </p:cNvSpPr>
          <p:nvPr>
            <p:ph type="ctrTitle"/>
          </p:nvPr>
        </p:nvSpPr>
        <p:spPr>
          <a:xfrm>
            <a:off x="1127125" y="367700"/>
            <a:ext cx="9400832" cy="1332513"/>
          </a:xfrm>
        </p:spPr>
        <p:txBody>
          <a:bodyPr anchor="t" anchorCtr="0">
            <a:normAutofit/>
          </a:bodyPr>
          <a:lstStyle/>
          <a:p>
            <a:pPr algn="l"/>
            <a:r>
              <a:rPr lang="fi-FI" sz="4000" dirty="0" smtClean="0"/>
              <a:t>Raportin sisältö</a:t>
            </a:r>
          </a:p>
        </p:txBody>
      </p:sp>
    </p:spTree>
    <p:extLst>
      <p:ext uri="{BB962C8B-B14F-4D97-AF65-F5344CB8AC3E}">
        <p14:creationId xmlns:p14="http://schemas.microsoft.com/office/powerpoint/2010/main" val="287939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Mukautettu asettelu">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vl1pPr>
          </a:lstStyle>
          <a:p>
            <a:r>
              <a:rPr lang="fi-FI" dirty="0" smtClean="0"/>
              <a:t>Yhteystiedot</a:t>
            </a:r>
            <a:endParaRPr lang="fi-FI" dirty="0"/>
          </a:p>
        </p:txBody>
      </p:sp>
      <p:pic>
        <p:nvPicPr>
          <p:cNvPr id="4" name="Kuva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5129" y="1912247"/>
            <a:ext cx="1507216" cy="3954162"/>
          </a:xfrm>
          <a:prstGeom prst="rect">
            <a:avLst/>
          </a:prstGeom>
        </p:spPr>
      </p:pic>
      <p:sp>
        <p:nvSpPr>
          <p:cNvPr id="5" name="Alaotsikko 2"/>
          <p:cNvSpPr>
            <a:spLocks noGrp="1"/>
          </p:cNvSpPr>
          <p:nvPr>
            <p:ph type="subTitle" idx="1" hasCustomPrompt="1"/>
          </p:nvPr>
        </p:nvSpPr>
        <p:spPr>
          <a:xfrm>
            <a:off x="3540125" y="1844675"/>
            <a:ext cx="4448431" cy="4638503"/>
          </a:xfrm>
        </p:spPr>
        <p:txBody>
          <a:bodyPr>
            <a:noAutofit/>
          </a:bodyPr>
          <a:lstStyle>
            <a:lvl1pPr>
              <a:defRPr baseline="0"/>
            </a:lvl1pPr>
          </a:lstStyle>
          <a:p>
            <a:pPr algn="l"/>
            <a:r>
              <a:rPr lang="fi-FI" sz="1600" dirty="0" smtClean="0"/>
              <a:t>Toimitusjohtaja</a:t>
            </a:r>
            <a:endParaRPr lang="fi-FI" sz="1600" dirty="0"/>
          </a:p>
          <a:p>
            <a:pPr algn="l"/>
            <a:r>
              <a:rPr lang="fi-FI" sz="1600" dirty="0" smtClean="0"/>
              <a:t>Saara Kinnunen</a:t>
            </a:r>
            <a:endParaRPr lang="fi-FI" sz="1600" dirty="0"/>
          </a:p>
          <a:p>
            <a:pPr algn="l"/>
            <a:r>
              <a:rPr lang="fi-FI" sz="1600" dirty="0"/>
              <a:t>Puh. 044 749 </a:t>
            </a:r>
            <a:r>
              <a:rPr lang="fi-FI" sz="1600" dirty="0" smtClean="0"/>
              <a:t>061</a:t>
            </a:r>
          </a:p>
          <a:p>
            <a:pPr algn="l"/>
            <a:r>
              <a:rPr lang="fi-FI" sz="1600" dirty="0" smtClean="0"/>
              <a:t>saara.kinnunen@informatumresearch.fi</a:t>
            </a:r>
            <a:endParaRPr lang="fi-FI" sz="1600" dirty="0"/>
          </a:p>
          <a:p>
            <a:pPr algn="l"/>
            <a:endParaRPr lang="fi-FI" sz="1600" dirty="0" smtClean="0"/>
          </a:p>
          <a:p>
            <a:pPr algn="l"/>
            <a:r>
              <a:rPr lang="fi-FI" sz="1600" dirty="0" smtClean="0"/>
              <a:t>Tutkimusjohtaja</a:t>
            </a:r>
          </a:p>
          <a:p>
            <a:pPr algn="l"/>
            <a:r>
              <a:rPr lang="fi-FI" sz="1600" dirty="0" smtClean="0"/>
              <a:t>Heli Koivu</a:t>
            </a:r>
          </a:p>
          <a:p>
            <a:pPr algn="l"/>
            <a:r>
              <a:rPr lang="fi-FI" sz="1600" dirty="0" smtClean="0"/>
              <a:t>Puh. 040 743 5334</a:t>
            </a:r>
          </a:p>
          <a:p>
            <a:pPr algn="l"/>
            <a:r>
              <a:rPr lang="fi-FI" sz="1600" dirty="0" smtClean="0"/>
              <a:t>Heli.koivu@informatumresearch.fi</a:t>
            </a:r>
          </a:p>
          <a:p>
            <a:pPr algn="l"/>
            <a:endParaRPr lang="fi-FI" sz="1600" dirty="0" smtClean="0"/>
          </a:p>
          <a:p>
            <a:pPr algn="l"/>
            <a:r>
              <a:rPr lang="fi-FI" sz="1600" dirty="0" smtClean="0"/>
              <a:t>www.informatumresearch.fi</a:t>
            </a:r>
          </a:p>
          <a:p>
            <a:pPr algn="l"/>
            <a:endParaRPr lang="fi-FI" sz="1600" dirty="0" smtClean="0"/>
          </a:p>
        </p:txBody>
      </p:sp>
    </p:spTree>
    <p:extLst>
      <p:ext uri="{BB962C8B-B14F-4D97-AF65-F5344CB8AC3E}">
        <p14:creationId xmlns:p14="http://schemas.microsoft.com/office/powerpoint/2010/main" val="16271075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t" anchorCtr="0">
            <a:normAutofit/>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pic>
        <p:nvPicPr>
          <p:cNvPr id="7" name="Kuva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53299" y="6355717"/>
            <a:ext cx="1589902" cy="338119"/>
          </a:xfrm>
          <a:prstGeom prst="rect">
            <a:avLst/>
          </a:prstGeom>
        </p:spPr>
      </p:pic>
      <p:sp>
        <p:nvSpPr>
          <p:cNvPr id="10" name="Slide Number Placeholder 5"/>
          <p:cNvSpPr txBox="1">
            <a:spLocks/>
          </p:cNvSpPr>
          <p:nvPr userDrawn="1"/>
        </p:nvSpPr>
        <p:spPr>
          <a:xfrm>
            <a:off x="5797819" y="6356350"/>
            <a:ext cx="434161" cy="319485"/>
          </a:xfrm>
          <a:prstGeom prst="rect">
            <a:avLst/>
          </a:prstGeom>
        </p:spPr>
        <p:txBody>
          <a:bodyPr vert="horz" lIns="91440" tIns="45720" rIns="91440" bIns="45720" rtlCol="0" anchor="ctr" anchorCtr="1"/>
          <a:lstStyle>
            <a:defPPr>
              <a:defRPr lang="fi-FI"/>
            </a:defPPr>
            <a:lvl1pPr marL="0" algn="r" defTabSz="914400" rtl="0" eaLnBrk="1" latinLnBrk="0" hangingPunct="1">
              <a:defRPr lang="en-US" sz="1000" kern="1200" smtClean="0">
                <a:solidFill>
                  <a:srgbClr val="595959"/>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9B0174-1AC5-ED47-B2AC-CFE83A01C710}" type="slidenum">
              <a:rPr lang="fi-FI" sz="1400" smtClean="0">
                <a:solidFill>
                  <a:schemeClr val="tx1"/>
                </a:solidFill>
                <a:latin typeface="+mn-lt"/>
              </a:rPr>
              <a:pPr/>
              <a:t>‹#›</a:t>
            </a:fld>
            <a:endParaRPr lang="fi-FI" sz="1400" dirty="0">
              <a:solidFill>
                <a:schemeClr val="tx1"/>
              </a:solidFill>
              <a:latin typeface="+mn-lt"/>
            </a:endParaRPr>
          </a:p>
        </p:txBody>
      </p:sp>
    </p:spTree>
    <p:extLst>
      <p:ext uri="{BB962C8B-B14F-4D97-AF65-F5344CB8AC3E}">
        <p14:creationId xmlns:p14="http://schemas.microsoft.com/office/powerpoint/2010/main" val="1113500699"/>
      </p:ext>
    </p:extLst>
  </p:cSld>
  <p:clrMap bg1="lt1" tx1="dk1" bg2="lt2" tx2="dk2" accent1="accent1" accent2="accent2" accent3="accent3" accent4="accent4" accent5="accent5" accent6="accent6" hlink="hlink" folHlink="folHlink"/>
  <p:sldLayoutIdLst>
    <p:sldLayoutId id="2147483650" r:id="rId1"/>
    <p:sldLayoutId id="2147483655" r:id="rId2"/>
    <p:sldLayoutId id="2147483649" r:id="rId3"/>
    <p:sldLayoutId id="2147483651" r:id="rId4"/>
    <p:sldLayoutId id="2147483656" r:id="rId5"/>
    <p:sldLayoutId id="2147483657" r:id="rId6"/>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png"/><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5.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145060" y="1861844"/>
            <a:ext cx="6606238" cy="1283754"/>
          </a:xfrm>
        </p:spPr>
        <p:txBody>
          <a:bodyPr>
            <a:normAutofit fontScale="90000"/>
          </a:bodyPr>
          <a:lstStyle/>
          <a:p>
            <a:r>
              <a:rPr lang="fi-FI" dirty="0" smtClean="0"/>
              <a:t>Kirjastojen äänimaisema – raportti verkkokyselyn tuloksista</a:t>
            </a:r>
            <a:endParaRPr lang="fi-FI" dirty="0"/>
          </a:p>
        </p:txBody>
      </p:sp>
      <p:sp>
        <p:nvSpPr>
          <p:cNvPr id="3" name="Alaotsikko 2"/>
          <p:cNvSpPr>
            <a:spLocks noGrp="1"/>
          </p:cNvSpPr>
          <p:nvPr>
            <p:ph type="subTitle" idx="1"/>
          </p:nvPr>
        </p:nvSpPr>
        <p:spPr>
          <a:xfrm>
            <a:off x="1145060" y="3331861"/>
            <a:ext cx="3237470" cy="887584"/>
          </a:xfrm>
        </p:spPr>
        <p:txBody>
          <a:bodyPr>
            <a:normAutofit/>
          </a:bodyPr>
          <a:lstStyle/>
          <a:p>
            <a:r>
              <a:rPr lang="fi-FI" dirty="0" smtClean="0"/>
              <a:t>Helsingin kaupunki</a:t>
            </a:r>
            <a:endParaRPr lang="fi-FI" dirty="0"/>
          </a:p>
          <a:p>
            <a:r>
              <a:rPr lang="fi-FI" dirty="0" smtClean="0"/>
              <a:t>22.6.2016</a:t>
            </a:r>
            <a:endParaRPr lang="fi-FI" dirty="0"/>
          </a:p>
          <a:p>
            <a:endParaRPr lang="fi-FI" dirty="0"/>
          </a:p>
        </p:txBody>
      </p:sp>
    </p:spTree>
    <p:extLst>
      <p:ext uri="{BB962C8B-B14F-4D97-AF65-F5344CB8AC3E}">
        <p14:creationId xmlns:p14="http://schemas.microsoft.com/office/powerpoint/2010/main" val="390132486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a:blip r:embed="rId2"/>
          <a:stretch>
            <a:fillRect/>
          </a:stretch>
        </p:blipFill>
        <p:spPr>
          <a:xfrm>
            <a:off x="1207807" y="1844675"/>
            <a:ext cx="5666323" cy="3020477"/>
          </a:xfrm>
          <a:prstGeom prst="rect">
            <a:avLst/>
          </a:prstGeom>
        </p:spPr>
      </p:pic>
      <p:sp>
        <p:nvSpPr>
          <p:cNvPr id="2" name="Otsikko 1"/>
          <p:cNvSpPr>
            <a:spLocks noGrp="1"/>
          </p:cNvSpPr>
          <p:nvPr>
            <p:ph type="ctrTitle"/>
          </p:nvPr>
        </p:nvSpPr>
        <p:spPr/>
        <p:txBody>
          <a:bodyPr/>
          <a:lstStyle/>
          <a:p>
            <a:r>
              <a:rPr lang="fi-FI" dirty="0" smtClean="0"/>
              <a:t>Miten hyvin viihdyt kirjastossa, jossa useimmin käyt</a:t>
            </a:r>
            <a:endParaRPr lang="fi-FI" dirty="0"/>
          </a:p>
        </p:txBody>
      </p:sp>
      <p:sp>
        <p:nvSpPr>
          <p:cNvPr id="8" name="Pyöristetty kuvaselitesuorakulmio 7"/>
          <p:cNvSpPr/>
          <p:nvPr/>
        </p:nvSpPr>
        <p:spPr>
          <a:xfrm>
            <a:off x="6293224" y="2346613"/>
            <a:ext cx="2850776" cy="1307060"/>
          </a:xfrm>
          <a:prstGeom prst="wedgeRoundRectCallout">
            <a:avLst>
              <a:gd name="adj1" fmla="val -89232"/>
              <a:gd name="adj2" fmla="val -29737"/>
              <a:gd name="adj3" fmla="val 16667"/>
            </a:avLst>
          </a:prstGeom>
          <a:solidFill>
            <a:srgbClr val="106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smtClean="0"/>
              <a:t>Valtaosa vastanneista viihtyy useimmin käyttämässään kirjastossa erittäin tai melko hyvin. Vastauksissa on kuitenkin hajontaa ja neutraaleja tai negatiivisia vastaksia on viidennes.</a:t>
            </a:r>
            <a:endParaRPr lang="fi-FI" sz="1400" dirty="0"/>
          </a:p>
        </p:txBody>
      </p:sp>
    </p:spTree>
    <p:extLst>
      <p:ext uri="{BB962C8B-B14F-4D97-AF65-F5344CB8AC3E}">
        <p14:creationId xmlns:p14="http://schemas.microsoft.com/office/powerpoint/2010/main" val="264268980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127125" y="367700"/>
            <a:ext cx="10289428" cy="1332513"/>
          </a:xfrm>
        </p:spPr>
        <p:txBody>
          <a:bodyPr>
            <a:normAutofit/>
          </a:bodyPr>
          <a:lstStyle/>
          <a:p>
            <a:r>
              <a:rPr lang="fi-FI" dirty="0" smtClean="0"/>
              <a:t>Miten hyvin viihdyt kirjastossa, jossa useimmin käyt? – vertailu taustamuuttujittain</a:t>
            </a:r>
            <a:endParaRPr lang="fi-FI" dirty="0"/>
          </a:p>
        </p:txBody>
      </p:sp>
      <p:sp>
        <p:nvSpPr>
          <p:cNvPr id="6" name="Tekstiruutu 5"/>
          <p:cNvSpPr txBox="1"/>
          <p:nvPr/>
        </p:nvSpPr>
        <p:spPr>
          <a:xfrm>
            <a:off x="1271588" y="4259125"/>
            <a:ext cx="8047224" cy="1600438"/>
          </a:xfrm>
          <a:prstGeom prst="rect">
            <a:avLst/>
          </a:prstGeom>
          <a:noFill/>
          <a:ln>
            <a:solidFill>
              <a:srgbClr val="106894"/>
            </a:solidFill>
          </a:ln>
        </p:spPr>
        <p:txBody>
          <a:bodyPr wrap="square" rtlCol="0">
            <a:spAutoFit/>
          </a:bodyPr>
          <a:lstStyle/>
          <a:p>
            <a:pPr marL="285750" indent="-285750">
              <a:buFont typeface="Arial" panose="020B0604020202020204" pitchFamily="34" charset="0"/>
              <a:buChar char="•"/>
            </a:pPr>
            <a:r>
              <a:rPr lang="fi-FI" sz="1400" dirty="0" smtClean="0"/>
              <a:t>Iän mukaan tarkasteltuna 15-18-vuotiaat viihtyvät keskimäärin muita paremmin ja 50-64-vuotiaat muita keskimääräistä huonommin.</a:t>
            </a:r>
          </a:p>
          <a:p>
            <a:pPr marL="285750" indent="-285750">
              <a:buFont typeface="Arial" panose="020B0604020202020204" pitchFamily="34" charset="0"/>
              <a:buChar char="•"/>
            </a:pPr>
            <a:r>
              <a:rPr lang="fi-FI" sz="1400" dirty="0" smtClean="0"/>
              <a:t>Naiset viihtyvät selvästi miehiä useammin kirjastossa erittäin hyvin. </a:t>
            </a:r>
          </a:p>
          <a:p>
            <a:pPr marL="285750" indent="-285750">
              <a:buFont typeface="Arial" panose="020B0604020202020204" pitchFamily="34" charset="0"/>
              <a:buChar char="•"/>
            </a:pPr>
            <a:r>
              <a:rPr lang="fi-FI" sz="1400" dirty="0" smtClean="0"/>
              <a:t>Eri elämäntilanteissa olevista työttömät viihtyvät keskimäärin muita paremmin. </a:t>
            </a:r>
          </a:p>
          <a:p>
            <a:pPr marL="285750" indent="-285750">
              <a:buFont typeface="Arial" panose="020B0604020202020204" pitchFamily="34" charset="0"/>
              <a:buChar char="•"/>
            </a:pPr>
            <a:r>
              <a:rPr lang="fi-FI" sz="1400" dirty="0" smtClean="0"/>
              <a:t>Viihtymisessä ei ole juuri eroja käyntitiheyden mukaan, vähintään kerran kuukaudessa käyvät viihtyvät keskimäärin hieman muita paremmin.</a:t>
            </a:r>
          </a:p>
          <a:p>
            <a:pPr marL="285750" indent="-285750">
              <a:buFont typeface="Arial" panose="020B0604020202020204" pitchFamily="34" charset="0"/>
              <a:buChar char="•"/>
            </a:pPr>
            <a:r>
              <a:rPr lang="fi-FI" sz="1400" dirty="0" smtClean="0"/>
              <a:t>Äänimaailmaa erittäin miellyttävänä pitävät viihtyvät selvästi muita paremmin.</a:t>
            </a:r>
            <a:endParaRPr lang="fi-FI" sz="1400" dirty="0"/>
          </a:p>
        </p:txBody>
      </p:sp>
      <p:pic>
        <p:nvPicPr>
          <p:cNvPr id="3" name="Kuva 2"/>
          <p:cNvPicPr>
            <a:picLocks noChangeAspect="1"/>
          </p:cNvPicPr>
          <p:nvPr/>
        </p:nvPicPr>
        <p:blipFill>
          <a:blip r:embed="rId2"/>
          <a:stretch>
            <a:fillRect/>
          </a:stretch>
        </p:blipFill>
        <p:spPr>
          <a:xfrm>
            <a:off x="1271588" y="1844675"/>
            <a:ext cx="5223341" cy="2059615"/>
          </a:xfrm>
          <a:prstGeom prst="rect">
            <a:avLst/>
          </a:prstGeom>
        </p:spPr>
      </p:pic>
      <p:sp>
        <p:nvSpPr>
          <p:cNvPr id="8" name="Pyöristetty kuvaselitesuorakulmio 7"/>
          <p:cNvSpPr/>
          <p:nvPr/>
        </p:nvSpPr>
        <p:spPr>
          <a:xfrm>
            <a:off x="8224797" y="2378431"/>
            <a:ext cx="3339673" cy="1364943"/>
          </a:xfrm>
          <a:prstGeom prst="wedgeRoundRectCallout">
            <a:avLst>
              <a:gd name="adj1" fmla="val -100740"/>
              <a:gd name="adj2" fmla="val -37562"/>
              <a:gd name="adj3" fmla="val 16667"/>
            </a:avLst>
          </a:prstGeom>
          <a:solidFill>
            <a:srgbClr val="E44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r>
              <a:rPr lang="fi-FI" sz="1400" dirty="0" smtClean="0"/>
              <a:t>Pääkaupunkiseudun kirjastoissa asioineet viihtyivät muun Suomen kirjastoissa asioineita selvästi harvemmin erittäin hyvin. Kaikki melko tai erittäin huonosti viihtyneet ovat myös käyneet pääkaupunkiseudun kirjastoissa.</a:t>
            </a:r>
            <a:endParaRPr lang="fi-FI" sz="1400" dirty="0"/>
          </a:p>
        </p:txBody>
      </p:sp>
    </p:spTree>
    <p:extLst>
      <p:ext uri="{BB962C8B-B14F-4D97-AF65-F5344CB8AC3E}">
        <p14:creationId xmlns:p14="http://schemas.microsoft.com/office/powerpoint/2010/main" val="40163717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204353" y="417483"/>
            <a:ext cx="10663422" cy="1282730"/>
          </a:xfrm>
        </p:spPr>
        <p:txBody>
          <a:bodyPr>
            <a:normAutofit/>
          </a:bodyPr>
          <a:lstStyle/>
          <a:p>
            <a:r>
              <a:rPr lang="fi-FI" dirty="0" smtClean="0"/>
              <a:t>Mikä vaikuttaa viihtymiseesi kirjastossa? – avointen vastausten luokittelu viihtymisen mukaan</a:t>
            </a:r>
            <a:endParaRPr lang="fi-FI" dirty="0">
              <a:solidFill>
                <a:srgbClr val="FF0000"/>
              </a:solidFill>
            </a:endParaRPr>
          </a:p>
        </p:txBody>
      </p:sp>
      <p:sp>
        <p:nvSpPr>
          <p:cNvPr id="3" name="Tekstiruutu 2"/>
          <p:cNvSpPr txBox="1"/>
          <p:nvPr/>
        </p:nvSpPr>
        <p:spPr>
          <a:xfrm>
            <a:off x="955154" y="1700213"/>
            <a:ext cx="2086424" cy="4616648"/>
          </a:xfrm>
          <a:prstGeom prst="rect">
            <a:avLst/>
          </a:prstGeom>
          <a:noFill/>
          <a:ln w="19050">
            <a:solidFill>
              <a:srgbClr val="106894"/>
            </a:solidFill>
          </a:ln>
        </p:spPr>
        <p:txBody>
          <a:bodyPr wrap="square" rtlCol="0">
            <a:spAutoFit/>
          </a:bodyPr>
          <a:lstStyle/>
          <a:p>
            <a:r>
              <a:rPr lang="fi-FI" sz="1400" b="1" dirty="0" smtClean="0"/>
              <a:t>Erittäin hyvin (n=90):</a:t>
            </a:r>
          </a:p>
          <a:p>
            <a:pPr marL="285750" indent="-285750">
              <a:buFont typeface="Arial" panose="020B0604020202020204" pitchFamily="34" charset="0"/>
              <a:buChar char="•"/>
            </a:pPr>
            <a:r>
              <a:rPr lang="fi-FI" sz="1400" b="1" dirty="0" smtClean="0"/>
              <a:t>Ystävällinen / avulias henkilökunta 34 %</a:t>
            </a:r>
          </a:p>
          <a:p>
            <a:pPr marL="285750" indent="-285750">
              <a:buFont typeface="Arial" panose="020B0604020202020204" pitchFamily="34" charset="0"/>
              <a:buChar char="•"/>
            </a:pPr>
            <a:r>
              <a:rPr lang="fi-FI" sz="1400" b="1" dirty="0" smtClean="0"/>
              <a:t>Rauhallisuus / hiljaisuus 30 %</a:t>
            </a:r>
          </a:p>
          <a:p>
            <a:pPr marL="285750" indent="-285750">
              <a:buFont typeface="Arial" panose="020B0604020202020204" pitchFamily="34" charset="0"/>
              <a:buChar char="•"/>
            </a:pPr>
            <a:r>
              <a:rPr lang="fi-FI" sz="1400" b="1" dirty="0" smtClean="0"/>
              <a:t>Hyvä valikoima 21 %</a:t>
            </a:r>
          </a:p>
          <a:p>
            <a:pPr marL="285750" indent="-285750">
              <a:buFont typeface="Arial" panose="020B0604020202020204" pitchFamily="34" charset="0"/>
              <a:buChar char="•"/>
            </a:pPr>
            <a:r>
              <a:rPr lang="fi-FI" sz="1400" b="1" dirty="0" smtClean="0"/>
              <a:t>Tilava / avara 20 %</a:t>
            </a:r>
          </a:p>
          <a:p>
            <a:pPr marL="285750" indent="-285750">
              <a:buFont typeface="Arial" panose="020B0604020202020204" pitchFamily="34" charset="0"/>
              <a:buChar char="•"/>
            </a:pPr>
            <a:r>
              <a:rPr lang="fi-FI" sz="1400" b="1" dirty="0" smtClean="0"/>
              <a:t>Tunnelma / ilmapiiri 19 %</a:t>
            </a:r>
          </a:p>
          <a:p>
            <a:pPr marL="285750" indent="-285750">
              <a:buFont typeface="Arial" panose="020B0604020202020204" pitchFamily="34" charset="0"/>
              <a:buChar char="•"/>
            </a:pPr>
            <a:r>
              <a:rPr lang="fi-FI" sz="1400" b="1" dirty="0" smtClean="0"/>
              <a:t>Valoisuus 18 %</a:t>
            </a:r>
          </a:p>
          <a:p>
            <a:pPr marL="285750" indent="-285750">
              <a:buFont typeface="Arial" panose="020B0604020202020204" pitchFamily="34" charset="0"/>
              <a:buChar char="•"/>
            </a:pPr>
            <a:r>
              <a:rPr lang="fi-FI" sz="1400" b="1" dirty="0" smtClean="0"/>
              <a:t>Rakennus / arkkitehtuuri 18 %</a:t>
            </a:r>
          </a:p>
          <a:p>
            <a:pPr marL="285750" indent="-285750">
              <a:buFont typeface="Arial" panose="020B0604020202020204" pitchFamily="34" charset="0"/>
              <a:buChar char="•"/>
            </a:pPr>
            <a:r>
              <a:rPr lang="fi-FI" sz="1400" b="1" dirty="0"/>
              <a:t>E</a:t>
            </a:r>
            <a:r>
              <a:rPr lang="fi-FI" sz="1400" b="1" dirty="0" smtClean="0"/>
              <a:t>steettisyys 16 %</a:t>
            </a:r>
          </a:p>
          <a:p>
            <a:pPr marL="285750" indent="-285750">
              <a:buFont typeface="Arial" panose="020B0604020202020204" pitchFamily="34" charset="0"/>
              <a:buChar char="•"/>
            </a:pPr>
            <a:r>
              <a:rPr lang="fi-FI" sz="1400" b="1" dirty="0" smtClean="0"/>
              <a:t>Paljon kaikkea / jokaiselle jotakin 12 %</a:t>
            </a:r>
          </a:p>
          <a:p>
            <a:pPr marL="285750" indent="-285750">
              <a:buFont typeface="Arial" panose="020B0604020202020204" pitchFamily="34" charset="0"/>
              <a:buChar char="•"/>
            </a:pPr>
            <a:r>
              <a:rPr lang="fi-FI" sz="1400" b="1" dirty="0" smtClean="0"/>
              <a:t>Viihtyisyys 10 %</a:t>
            </a:r>
          </a:p>
          <a:p>
            <a:pPr marL="285750" indent="-285750">
              <a:buFont typeface="Arial" panose="020B0604020202020204" pitchFamily="34" charset="0"/>
              <a:buChar char="•"/>
            </a:pPr>
            <a:r>
              <a:rPr lang="fi-FI" sz="1400" dirty="0" smtClean="0"/>
              <a:t>Kahvila 9 %</a:t>
            </a:r>
          </a:p>
          <a:p>
            <a:pPr marL="285750" indent="-285750">
              <a:buFont typeface="Arial" panose="020B0604020202020204" pitchFamily="34" charset="0"/>
              <a:buChar char="•"/>
            </a:pPr>
            <a:r>
              <a:rPr lang="fi-FI" sz="1400" dirty="0" smtClean="0"/>
              <a:t>Lähellä / sijainti 9 %</a:t>
            </a:r>
          </a:p>
          <a:p>
            <a:pPr marL="285750" indent="-285750">
              <a:buFont typeface="Arial" panose="020B0604020202020204" pitchFamily="34" charset="0"/>
              <a:buChar char="•"/>
            </a:pPr>
            <a:r>
              <a:rPr lang="fi-FI" sz="1400" dirty="0" smtClean="0"/>
              <a:t>Mukavat / erilaiset istumapaikat 9 %</a:t>
            </a:r>
          </a:p>
        </p:txBody>
      </p:sp>
      <p:sp>
        <p:nvSpPr>
          <p:cNvPr id="4" name="Tekstiruutu 3"/>
          <p:cNvSpPr txBox="1"/>
          <p:nvPr/>
        </p:nvSpPr>
        <p:spPr>
          <a:xfrm>
            <a:off x="3125370" y="1692077"/>
            <a:ext cx="2086956" cy="4616648"/>
          </a:xfrm>
          <a:prstGeom prst="rect">
            <a:avLst/>
          </a:prstGeom>
          <a:noFill/>
          <a:ln w="19050">
            <a:solidFill>
              <a:srgbClr val="00ABD4"/>
            </a:solidFill>
          </a:ln>
        </p:spPr>
        <p:txBody>
          <a:bodyPr wrap="square" rtlCol="0">
            <a:spAutoFit/>
          </a:bodyPr>
          <a:lstStyle/>
          <a:p>
            <a:r>
              <a:rPr lang="fi-FI" sz="1400" b="1" dirty="0" smtClean="0"/>
              <a:t>Melko hyvin (n=89):</a:t>
            </a:r>
          </a:p>
          <a:p>
            <a:pPr marL="285750" indent="-285750">
              <a:buFont typeface="Arial" panose="020B0604020202020204" pitchFamily="34" charset="0"/>
              <a:buChar char="•"/>
            </a:pPr>
            <a:r>
              <a:rPr lang="fi-FI" sz="1400" b="1" dirty="0" smtClean="0"/>
              <a:t>Rauhallisuus / hiljaisuus 31 %</a:t>
            </a:r>
          </a:p>
          <a:p>
            <a:pPr marL="285750" indent="-285750">
              <a:buFont typeface="Arial" panose="020B0604020202020204" pitchFamily="34" charset="0"/>
              <a:buChar char="•"/>
            </a:pPr>
            <a:r>
              <a:rPr lang="fi-FI" sz="1400" b="1" dirty="0"/>
              <a:t>Meluisuus </a:t>
            </a:r>
            <a:r>
              <a:rPr lang="fi-FI" sz="1400" b="1" dirty="0" smtClean="0"/>
              <a:t>heikentää välillä </a:t>
            </a:r>
            <a:r>
              <a:rPr lang="fi-FI" sz="1400" b="1" dirty="0"/>
              <a:t>viihtyvyyttä </a:t>
            </a:r>
            <a:r>
              <a:rPr lang="fi-FI" sz="1400" b="1" dirty="0" smtClean="0"/>
              <a:t>27 %</a:t>
            </a:r>
          </a:p>
          <a:p>
            <a:pPr marL="285750" indent="-285750">
              <a:buFont typeface="Arial" panose="020B0604020202020204" pitchFamily="34" charset="0"/>
              <a:buChar char="•"/>
            </a:pPr>
            <a:r>
              <a:rPr lang="fi-FI" sz="1400" b="1" dirty="0" smtClean="0"/>
              <a:t>Ystävällinen / avulias henkilökunta 27 %</a:t>
            </a:r>
          </a:p>
          <a:p>
            <a:pPr marL="285750" indent="-285750">
              <a:buFont typeface="Arial" panose="020B0604020202020204" pitchFamily="34" charset="0"/>
              <a:buChar char="•"/>
            </a:pPr>
            <a:r>
              <a:rPr lang="fi-FI" sz="1400" b="1" dirty="0" smtClean="0"/>
              <a:t>Hyvä valikoima 20 %</a:t>
            </a:r>
          </a:p>
          <a:p>
            <a:pPr marL="285750" indent="-285750">
              <a:buFont typeface="Arial" panose="020B0604020202020204" pitchFamily="34" charset="0"/>
              <a:buChar char="•"/>
            </a:pPr>
            <a:r>
              <a:rPr lang="fi-FI" sz="1400" b="1" dirty="0" smtClean="0"/>
              <a:t>Tunnelma / ilmapiiri 13 %</a:t>
            </a:r>
          </a:p>
          <a:p>
            <a:pPr marL="285750" indent="-285750">
              <a:buFont typeface="Arial" panose="020B0604020202020204" pitchFamily="34" charset="0"/>
              <a:buChar char="•"/>
            </a:pPr>
            <a:r>
              <a:rPr lang="fi-FI" sz="1400" b="1" dirty="0" smtClean="0"/>
              <a:t>Tilava / avara 10 %</a:t>
            </a:r>
          </a:p>
          <a:p>
            <a:pPr marL="285750" indent="-285750">
              <a:buFont typeface="Arial" panose="020B0604020202020204" pitchFamily="34" charset="0"/>
              <a:buChar char="•"/>
            </a:pPr>
            <a:r>
              <a:rPr lang="fi-FI" sz="1400" dirty="0" smtClean="0"/>
              <a:t>Valoisa 9 %</a:t>
            </a:r>
          </a:p>
          <a:p>
            <a:pPr marL="285750" indent="-285750">
              <a:buFont typeface="Arial" panose="020B0604020202020204" pitchFamily="34" charset="0"/>
              <a:buChar char="•"/>
            </a:pPr>
            <a:r>
              <a:rPr lang="fi-FI" sz="1400" dirty="0" smtClean="0"/>
              <a:t>Lähellä / sijainti 7 %</a:t>
            </a:r>
          </a:p>
          <a:p>
            <a:pPr marL="285750" indent="-285750">
              <a:buFont typeface="Arial" panose="020B0604020202020204" pitchFamily="34" charset="0"/>
              <a:buChar char="•"/>
            </a:pPr>
            <a:r>
              <a:rPr lang="fi-FI" sz="1400" dirty="0" smtClean="0"/>
              <a:t>Kauneus / esteettisyys 6 %</a:t>
            </a:r>
          </a:p>
          <a:p>
            <a:pPr marL="285750" indent="-285750">
              <a:buFont typeface="Arial" panose="020B0604020202020204" pitchFamily="34" charset="0"/>
              <a:buChar char="•"/>
            </a:pPr>
            <a:r>
              <a:rPr lang="fi-FI" sz="1400" dirty="0" smtClean="0"/>
              <a:t>Erilaiset tilat eri tarpeisiin 6 %</a:t>
            </a:r>
          </a:p>
          <a:p>
            <a:pPr marL="285750" indent="-285750">
              <a:buFont typeface="Arial" panose="020B0604020202020204" pitchFamily="34" charset="0"/>
              <a:buChar char="•"/>
            </a:pPr>
            <a:r>
              <a:rPr lang="fi-FI" sz="1400" dirty="0" smtClean="0"/>
              <a:t>Aineistot selkeästi esillä 6 %</a:t>
            </a:r>
          </a:p>
          <a:p>
            <a:pPr marL="285750" indent="-285750">
              <a:buFont typeface="Arial" panose="020B0604020202020204" pitchFamily="34" charset="0"/>
              <a:buChar char="•"/>
            </a:pPr>
            <a:r>
              <a:rPr lang="fi-FI" sz="1400" dirty="0" smtClean="0"/>
              <a:t>Liikaa ihmisiä 6 %</a:t>
            </a:r>
          </a:p>
        </p:txBody>
      </p:sp>
      <p:sp>
        <p:nvSpPr>
          <p:cNvPr id="5" name="Tekstiruutu 4"/>
          <p:cNvSpPr txBox="1"/>
          <p:nvPr/>
        </p:nvSpPr>
        <p:spPr>
          <a:xfrm>
            <a:off x="5296118" y="1700213"/>
            <a:ext cx="2680533" cy="4401205"/>
          </a:xfrm>
          <a:prstGeom prst="rect">
            <a:avLst/>
          </a:prstGeom>
          <a:noFill/>
          <a:ln w="19050">
            <a:solidFill>
              <a:schemeClr val="tx1">
                <a:lumMod val="75000"/>
                <a:lumOff val="25000"/>
              </a:schemeClr>
            </a:solidFill>
          </a:ln>
        </p:spPr>
        <p:txBody>
          <a:bodyPr wrap="square" rtlCol="0">
            <a:spAutoFit/>
          </a:bodyPr>
          <a:lstStyle/>
          <a:p>
            <a:r>
              <a:rPr lang="fi-FI" sz="1400" b="1" dirty="0" smtClean="0"/>
              <a:t>Ei hyvin eikä huonosti (n=33):</a:t>
            </a:r>
          </a:p>
          <a:p>
            <a:pPr marL="285750" indent="-285750">
              <a:buFont typeface="Arial" panose="020B0604020202020204" pitchFamily="34" charset="0"/>
              <a:buChar char="•"/>
            </a:pPr>
            <a:r>
              <a:rPr lang="fi-FI" sz="1400" b="1" dirty="0" smtClean="0"/>
              <a:t>Meluisuus heikentää viihtyvyyttä 48 %</a:t>
            </a:r>
          </a:p>
          <a:p>
            <a:pPr marL="285750" indent="-285750">
              <a:buFont typeface="Arial" panose="020B0604020202020204" pitchFamily="34" charset="0"/>
              <a:buChar char="•"/>
            </a:pPr>
            <a:r>
              <a:rPr lang="fi-FI" sz="1400" b="1" dirty="0" smtClean="0"/>
              <a:t>Rauhallisuus / hiljaisuus 15 %</a:t>
            </a:r>
          </a:p>
          <a:p>
            <a:pPr marL="285750" indent="-285750">
              <a:buFont typeface="Arial" panose="020B0604020202020204" pitchFamily="34" charset="0"/>
              <a:buChar char="•"/>
            </a:pPr>
            <a:r>
              <a:rPr lang="fi-FI" sz="1400" b="1" dirty="0" smtClean="0"/>
              <a:t>Tapahtumien äänet häiritsevät 12 %</a:t>
            </a:r>
          </a:p>
          <a:p>
            <a:pPr marL="285750" indent="-285750">
              <a:buFont typeface="Arial" panose="020B0604020202020204" pitchFamily="34" charset="0"/>
              <a:buChar char="•"/>
            </a:pPr>
            <a:r>
              <a:rPr lang="fi-FI" sz="1400" b="1" dirty="0" smtClean="0"/>
              <a:t>En tule viettämään aikaa / viihtymään 12 %</a:t>
            </a:r>
          </a:p>
          <a:p>
            <a:pPr marL="285750" indent="-285750">
              <a:buFont typeface="Arial" panose="020B0604020202020204" pitchFamily="34" charset="0"/>
              <a:buChar char="•"/>
            </a:pPr>
            <a:r>
              <a:rPr lang="fi-FI" sz="1400" dirty="0" smtClean="0"/>
              <a:t>Ystävällinen / avulias henkilökunta 9 %</a:t>
            </a:r>
          </a:p>
          <a:p>
            <a:pPr marL="285750" indent="-285750">
              <a:buFont typeface="Arial" panose="020B0604020202020204" pitchFamily="34" charset="0"/>
              <a:buChar char="•"/>
            </a:pPr>
            <a:r>
              <a:rPr lang="fi-FI" sz="1400" dirty="0" smtClean="0"/>
              <a:t>Valoisa / hyvä valaistus 9 %</a:t>
            </a:r>
          </a:p>
          <a:p>
            <a:pPr marL="285750" indent="-285750">
              <a:buFont typeface="Arial" panose="020B0604020202020204" pitchFamily="34" charset="0"/>
              <a:buChar char="•"/>
            </a:pPr>
            <a:r>
              <a:rPr lang="fi-FI" sz="1400" dirty="0" smtClean="0"/>
              <a:t>Kauneus / esteettisyys 9 %</a:t>
            </a:r>
          </a:p>
          <a:p>
            <a:pPr marL="285750" indent="-285750">
              <a:buFont typeface="Arial" panose="020B0604020202020204" pitchFamily="34" charset="0"/>
              <a:buChar char="•"/>
            </a:pPr>
            <a:r>
              <a:rPr lang="fi-FI" sz="1400" dirty="0" smtClean="0"/>
              <a:t>Rakennus / arkkitehtuuri 9 %</a:t>
            </a:r>
          </a:p>
          <a:p>
            <a:pPr marL="285750" indent="-285750">
              <a:buFont typeface="Arial" panose="020B0604020202020204" pitchFamily="34" charset="0"/>
              <a:buChar char="•"/>
            </a:pPr>
            <a:r>
              <a:rPr lang="fi-FI" sz="1400" dirty="0" smtClean="0"/>
              <a:t>Puuttuu rauhallinen / viihtyisä tila opiskeluun, lukemiseen ym. 9 %</a:t>
            </a:r>
          </a:p>
          <a:p>
            <a:pPr marL="285750" indent="-285750">
              <a:buFont typeface="Arial" panose="020B0604020202020204" pitchFamily="34" charset="0"/>
              <a:buChar char="•"/>
            </a:pPr>
            <a:r>
              <a:rPr lang="fi-FI" sz="1400" dirty="0" smtClean="0"/>
              <a:t>Aineistoja välillä vaikea löytää 6 %</a:t>
            </a:r>
          </a:p>
          <a:p>
            <a:pPr marL="285750" indent="-285750">
              <a:buFont typeface="Arial" panose="020B0604020202020204" pitchFamily="34" charset="0"/>
              <a:buChar char="•"/>
            </a:pPr>
            <a:r>
              <a:rPr lang="fi-FI" sz="1400" dirty="0" smtClean="0"/>
              <a:t>Siisteys 6 %</a:t>
            </a:r>
          </a:p>
          <a:p>
            <a:pPr marL="285750" indent="-285750">
              <a:buFont typeface="Arial" panose="020B0604020202020204" pitchFamily="34" charset="0"/>
              <a:buChar char="•"/>
            </a:pPr>
            <a:r>
              <a:rPr lang="fi-FI" sz="1400" dirty="0" smtClean="0"/>
              <a:t>Viherkasvit 6 %</a:t>
            </a:r>
          </a:p>
        </p:txBody>
      </p:sp>
      <p:sp>
        <p:nvSpPr>
          <p:cNvPr id="6" name="Tekstiruutu 5"/>
          <p:cNvSpPr txBox="1"/>
          <p:nvPr/>
        </p:nvSpPr>
        <p:spPr>
          <a:xfrm>
            <a:off x="8060443" y="1700213"/>
            <a:ext cx="1920003" cy="4185761"/>
          </a:xfrm>
          <a:prstGeom prst="rect">
            <a:avLst/>
          </a:prstGeom>
          <a:noFill/>
          <a:ln w="19050">
            <a:solidFill>
              <a:srgbClr val="FF9999"/>
            </a:solidFill>
          </a:ln>
        </p:spPr>
        <p:txBody>
          <a:bodyPr wrap="square" rtlCol="0">
            <a:spAutoFit/>
          </a:bodyPr>
          <a:lstStyle/>
          <a:p>
            <a:r>
              <a:rPr lang="fi-FI" sz="1400" b="1" dirty="0" smtClean="0"/>
              <a:t>Melko huonosti (n=15):</a:t>
            </a:r>
          </a:p>
          <a:p>
            <a:pPr marL="285750" indent="-285750">
              <a:buFont typeface="Arial" panose="020B0604020202020204" pitchFamily="34" charset="0"/>
              <a:buChar char="•"/>
            </a:pPr>
            <a:r>
              <a:rPr lang="fi-FI" sz="1400" b="1" dirty="0" smtClean="0"/>
              <a:t>Meluisuus heikentää viihtyvyyttä 87 %</a:t>
            </a:r>
          </a:p>
          <a:p>
            <a:pPr marL="285750" indent="-285750">
              <a:buFont typeface="Arial" panose="020B0604020202020204" pitchFamily="34" charset="0"/>
              <a:buChar char="•"/>
            </a:pPr>
            <a:r>
              <a:rPr lang="fi-FI" sz="1400" b="1" dirty="0" smtClean="0"/>
              <a:t>Nuorison käytös häiritsevää 20 %</a:t>
            </a:r>
          </a:p>
          <a:p>
            <a:pPr marL="285750" indent="-285750">
              <a:buFont typeface="Arial" panose="020B0604020202020204" pitchFamily="34" charset="0"/>
              <a:buChar char="•"/>
            </a:pPr>
            <a:r>
              <a:rPr lang="fi-FI" sz="1400" b="1" dirty="0" smtClean="0"/>
              <a:t>Tapahtumien äänet häiritsevät 13 %</a:t>
            </a:r>
          </a:p>
          <a:p>
            <a:pPr marL="285750" indent="-285750">
              <a:buFont typeface="Arial" panose="020B0604020202020204" pitchFamily="34" charset="0"/>
              <a:buChar char="•"/>
            </a:pPr>
            <a:r>
              <a:rPr lang="fi-FI" sz="1400" dirty="0" smtClean="0"/>
              <a:t>Yksittäisiä asioita: ei ole kodikasta, tilat eivät ole kiinnostavia, ahtaat ja epäkäytännölliset tilat, aineistoja hankala löytää, ei liian hiljainen, henkilökunta ei vaikuta halukkaalta auttamaan.</a:t>
            </a:r>
          </a:p>
        </p:txBody>
      </p:sp>
      <p:sp>
        <p:nvSpPr>
          <p:cNvPr id="7" name="Tekstiruutu 6"/>
          <p:cNvSpPr txBox="1"/>
          <p:nvPr/>
        </p:nvSpPr>
        <p:spPr>
          <a:xfrm>
            <a:off x="10064238" y="1700213"/>
            <a:ext cx="1706597" cy="3539430"/>
          </a:xfrm>
          <a:prstGeom prst="rect">
            <a:avLst/>
          </a:prstGeom>
          <a:noFill/>
          <a:ln w="19050">
            <a:solidFill>
              <a:srgbClr val="E44C5C"/>
            </a:solidFill>
          </a:ln>
        </p:spPr>
        <p:txBody>
          <a:bodyPr wrap="square" rtlCol="0">
            <a:spAutoFit/>
          </a:bodyPr>
          <a:lstStyle/>
          <a:p>
            <a:r>
              <a:rPr lang="fi-FI" sz="1400" b="1" dirty="0" smtClean="0"/>
              <a:t>Erittäin huonosti (n=2):</a:t>
            </a:r>
          </a:p>
          <a:p>
            <a:pPr marL="285750" indent="-285750">
              <a:buFont typeface="Arial" panose="020B0604020202020204" pitchFamily="34" charset="0"/>
              <a:buChar char="•"/>
            </a:pPr>
            <a:r>
              <a:rPr lang="fi-FI" sz="1400" dirty="0" smtClean="0"/>
              <a:t>Aineistoa karsitaan ja siirretään. </a:t>
            </a:r>
          </a:p>
          <a:p>
            <a:pPr marL="285750" indent="-285750">
              <a:buFont typeface="Arial" panose="020B0604020202020204" pitchFamily="34" charset="0"/>
              <a:buChar char="•"/>
            </a:pPr>
            <a:r>
              <a:rPr lang="fi-FI" sz="1400" dirty="0" smtClean="0"/>
              <a:t>Tapahtumat aiheuttavat melua ja muuttavat kirjaston rauhattomaksi.</a:t>
            </a:r>
          </a:p>
          <a:p>
            <a:pPr marL="285750" indent="-285750">
              <a:buFont typeface="Arial" panose="020B0604020202020204" pitchFamily="34" charset="0"/>
              <a:buChar char="•"/>
            </a:pPr>
            <a:r>
              <a:rPr lang="fi-FI" sz="1400" dirty="0" smtClean="0"/>
              <a:t>Kirjaston päätehtävä lainaus- ja lukupaikkana on mennyt pilalle.</a:t>
            </a:r>
          </a:p>
        </p:txBody>
      </p:sp>
    </p:spTree>
    <p:extLst>
      <p:ext uri="{BB962C8B-B14F-4D97-AF65-F5344CB8AC3E}">
        <p14:creationId xmlns:p14="http://schemas.microsoft.com/office/powerpoint/2010/main" val="273001720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a:blip r:embed="rId2"/>
          <a:stretch>
            <a:fillRect/>
          </a:stretch>
        </p:blipFill>
        <p:spPr>
          <a:xfrm>
            <a:off x="1204353" y="1767448"/>
            <a:ext cx="6473003" cy="3010879"/>
          </a:xfrm>
          <a:prstGeom prst="rect">
            <a:avLst/>
          </a:prstGeom>
        </p:spPr>
      </p:pic>
      <p:sp>
        <p:nvSpPr>
          <p:cNvPr id="2" name="Otsikko 1"/>
          <p:cNvSpPr>
            <a:spLocks noGrp="1"/>
          </p:cNvSpPr>
          <p:nvPr>
            <p:ph type="ctrTitle"/>
          </p:nvPr>
        </p:nvSpPr>
        <p:spPr>
          <a:xfrm>
            <a:off x="1127124" y="367700"/>
            <a:ext cx="10208747" cy="1332513"/>
          </a:xfrm>
        </p:spPr>
        <p:txBody>
          <a:bodyPr>
            <a:normAutofit/>
          </a:bodyPr>
          <a:lstStyle/>
          <a:p>
            <a:r>
              <a:rPr lang="fi-FI" dirty="0" smtClean="0"/>
              <a:t>Millaiseksi kirjaston äänimaailma koetaan?</a:t>
            </a:r>
            <a:endParaRPr lang="fi-FI" dirty="0"/>
          </a:p>
        </p:txBody>
      </p:sp>
      <p:sp>
        <p:nvSpPr>
          <p:cNvPr id="4" name="Pyöristetty kuvaselitesuorakulmio 3"/>
          <p:cNvSpPr/>
          <p:nvPr/>
        </p:nvSpPr>
        <p:spPr>
          <a:xfrm>
            <a:off x="7996198" y="3010445"/>
            <a:ext cx="3339673" cy="1023674"/>
          </a:xfrm>
          <a:prstGeom prst="wedgeRoundRectCallout">
            <a:avLst>
              <a:gd name="adj1" fmla="val -101545"/>
              <a:gd name="adj2" fmla="val -29680"/>
              <a:gd name="adj3" fmla="val 16667"/>
            </a:avLst>
          </a:prstGeom>
          <a:solidFill>
            <a:srgbClr val="E44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r>
              <a:rPr lang="fi-FI" sz="1400" dirty="0" smtClean="0"/>
              <a:t>Vastauksissa on enemmän hajontaa kuin kysyttäessä kirjastossa viihtymisestä, eli kirjastojen äänimaailma jakaa mielipiteitä yleistä viihtyisyyttä enemmän.</a:t>
            </a:r>
            <a:endParaRPr lang="fi-FI" sz="1400" dirty="0"/>
          </a:p>
        </p:txBody>
      </p:sp>
    </p:spTree>
    <p:extLst>
      <p:ext uri="{BB962C8B-B14F-4D97-AF65-F5344CB8AC3E}">
        <p14:creationId xmlns:p14="http://schemas.microsoft.com/office/powerpoint/2010/main" val="12291967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127125" y="367700"/>
            <a:ext cx="10585450" cy="1332513"/>
          </a:xfrm>
        </p:spPr>
        <p:txBody>
          <a:bodyPr>
            <a:normAutofit/>
          </a:bodyPr>
          <a:lstStyle/>
          <a:p>
            <a:r>
              <a:rPr lang="fi-FI" dirty="0" smtClean="0"/>
              <a:t>Millaiseksi kirjaston äänimaailma koetaan? – kirjastoittain / taustoittain</a:t>
            </a:r>
            <a:endParaRPr lang="fi-FI" dirty="0"/>
          </a:p>
        </p:txBody>
      </p:sp>
      <p:sp>
        <p:nvSpPr>
          <p:cNvPr id="4" name="Tekstiruutu 3"/>
          <p:cNvSpPr txBox="1"/>
          <p:nvPr/>
        </p:nvSpPr>
        <p:spPr>
          <a:xfrm>
            <a:off x="1271588" y="4473575"/>
            <a:ext cx="8053566" cy="1600438"/>
          </a:xfrm>
          <a:prstGeom prst="rect">
            <a:avLst/>
          </a:prstGeom>
          <a:noFill/>
          <a:ln>
            <a:solidFill>
              <a:srgbClr val="106894"/>
            </a:solidFill>
          </a:ln>
        </p:spPr>
        <p:txBody>
          <a:bodyPr wrap="square" rtlCol="0">
            <a:spAutoFit/>
          </a:bodyPr>
          <a:lstStyle/>
          <a:p>
            <a:pPr marL="285750" indent="-285750">
              <a:buFont typeface="Arial" panose="020B0604020202020204" pitchFamily="34" charset="0"/>
              <a:buChar char="•"/>
            </a:pPr>
            <a:r>
              <a:rPr lang="fi-FI" sz="1400" dirty="0" smtClean="0"/>
              <a:t>Äänimaailman kokemisessa ei ole juuri merkittäviä eroja ikäluokittain. 65-74-vuotiaiden keskiarvotulos äänimaailman miellyttävyydestä on muita ikäluokkia alhaisempi.</a:t>
            </a:r>
          </a:p>
          <a:p>
            <a:pPr marL="285750" indent="-285750">
              <a:buFont typeface="Arial" panose="020B0604020202020204" pitchFamily="34" charset="0"/>
              <a:buChar char="•"/>
            </a:pPr>
            <a:r>
              <a:rPr lang="fi-FI" sz="1400" dirty="0" smtClean="0"/>
              <a:t>Miehet pitävät naisia selvästi useammin kirjaston äänimaailmaa melko häiritsevänä.</a:t>
            </a:r>
          </a:p>
          <a:p>
            <a:pPr marL="285750" indent="-285750">
              <a:buFont typeface="Arial" panose="020B0604020202020204" pitchFamily="34" charset="0"/>
              <a:buChar char="•"/>
            </a:pPr>
            <a:r>
              <a:rPr lang="fi-FI" sz="1400" dirty="0" smtClean="0"/>
              <a:t>Elämäntilanteen mukaan tarkasteltuna kirjaston äänimaailman kokemisessa ei ole merkittäviä eroja.</a:t>
            </a:r>
          </a:p>
          <a:p>
            <a:pPr marL="285750" indent="-285750">
              <a:buFont typeface="Arial" panose="020B0604020202020204" pitchFamily="34" charset="0"/>
              <a:buChar char="•"/>
            </a:pPr>
            <a:r>
              <a:rPr lang="fi-FI" sz="1400" dirty="0" smtClean="0"/>
              <a:t>Kerran kuukaudessa tai harvemmin kirjastossa käyvät pitävät kirjaston äänimaailmaa useammin käyviä miellyttävämpänä. Päivittäin tai useita kertoja viikossa kirjastossa käyvät kokevat muita harvemmin kirjaston äänimaailman erittäin miellyttäväksi.</a:t>
            </a:r>
          </a:p>
        </p:txBody>
      </p:sp>
      <p:pic>
        <p:nvPicPr>
          <p:cNvPr id="3" name="Kuva 2"/>
          <p:cNvPicPr>
            <a:picLocks noChangeAspect="1"/>
          </p:cNvPicPr>
          <p:nvPr/>
        </p:nvPicPr>
        <p:blipFill>
          <a:blip r:embed="rId2"/>
          <a:stretch>
            <a:fillRect/>
          </a:stretch>
        </p:blipFill>
        <p:spPr>
          <a:xfrm>
            <a:off x="1271588" y="1844675"/>
            <a:ext cx="5115765" cy="2017197"/>
          </a:xfrm>
          <a:prstGeom prst="rect">
            <a:avLst/>
          </a:prstGeom>
        </p:spPr>
      </p:pic>
      <p:sp>
        <p:nvSpPr>
          <p:cNvPr id="5" name="Pyöristetty kuvaselitesuorakulmio 4"/>
          <p:cNvSpPr/>
          <p:nvPr/>
        </p:nvSpPr>
        <p:spPr>
          <a:xfrm>
            <a:off x="8199065" y="2311916"/>
            <a:ext cx="3550023" cy="1483441"/>
          </a:xfrm>
          <a:prstGeom prst="wedgeRoundRectCallout">
            <a:avLst>
              <a:gd name="adj1" fmla="val -100740"/>
              <a:gd name="adj2" fmla="val -37562"/>
              <a:gd name="adj3" fmla="val 16667"/>
            </a:avLst>
          </a:prstGeom>
          <a:solidFill>
            <a:srgbClr val="E44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r>
              <a:rPr lang="fi-FI" sz="1400" dirty="0" smtClean="0"/>
              <a:t>Kuten viihtymisestä kysyttäessä, pääkaupunkiseudun kirjastoissa asioineet pitävät muun Suomen kirjastoissa asioineita selvästi harvemmin äänimaisemaa erittäin miellyttävänä. Vastaavasti selvästi useampi PK-seudulla asioiva pitää äänimaailmaa melko häiritsevänä.</a:t>
            </a:r>
            <a:endParaRPr lang="fi-FI" sz="1400" dirty="0"/>
          </a:p>
        </p:txBody>
      </p:sp>
    </p:spTree>
    <p:extLst>
      <p:ext uri="{BB962C8B-B14F-4D97-AF65-F5344CB8AC3E}">
        <p14:creationId xmlns:p14="http://schemas.microsoft.com/office/powerpoint/2010/main" val="398498631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Huomion kiinnittäminen omiin ja muiden aiheuttamiin ääniin</a:t>
            </a:r>
            <a:endParaRPr lang="fi-FI" dirty="0"/>
          </a:p>
        </p:txBody>
      </p:sp>
      <p:sp>
        <p:nvSpPr>
          <p:cNvPr id="7" name="Tekstiruutu 6"/>
          <p:cNvSpPr txBox="1"/>
          <p:nvPr/>
        </p:nvSpPr>
        <p:spPr>
          <a:xfrm>
            <a:off x="1271588" y="4473575"/>
            <a:ext cx="9768448" cy="1600438"/>
          </a:xfrm>
          <a:prstGeom prst="rect">
            <a:avLst/>
          </a:prstGeom>
          <a:solidFill>
            <a:schemeClr val="bg1"/>
          </a:solidFill>
          <a:ln w="3175">
            <a:solidFill>
              <a:srgbClr val="106894"/>
            </a:solidFill>
          </a:ln>
        </p:spPr>
        <p:txBody>
          <a:bodyPr wrap="square" rtlCol="0">
            <a:spAutoFit/>
          </a:bodyPr>
          <a:lstStyle/>
          <a:p>
            <a:r>
              <a:rPr lang="fi-FI" sz="1400" dirty="0" smtClean="0"/>
              <a:t>Taustamuuttujittain eroja syntyy muutamissa asioissa: </a:t>
            </a:r>
            <a:endParaRPr lang="fi-FI" sz="1400" dirty="0"/>
          </a:p>
          <a:p>
            <a:pPr marL="285750" indent="-285750">
              <a:buFont typeface="Arial" panose="020B0604020202020204" pitchFamily="34" charset="0"/>
              <a:buChar char="•"/>
            </a:pPr>
            <a:r>
              <a:rPr lang="fi-FI" sz="1400" dirty="0" smtClean="0"/>
              <a:t>Opiskelijat ja koululaiset kiinnittävät muita vähemmän huomiota omiin ääniinsä. </a:t>
            </a:r>
            <a:endParaRPr lang="fi-FI" sz="1400" dirty="0"/>
          </a:p>
          <a:p>
            <a:pPr marL="285750" indent="-285750">
              <a:buFont typeface="Arial" panose="020B0604020202020204" pitchFamily="34" charset="0"/>
              <a:buChar char="•"/>
            </a:pPr>
            <a:r>
              <a:rPr lang="fi-FI" sz="1400" dirty="0" smtClean="0"/>
              <a:t>Henkilöt, joiden kotitaloudessa on 5 henkilöä tai enemmän kiinnittävät muita vähemmän huomiota sekä omiin että muiden aiheuttamiin ääniin. 3-4 hengen talouksissa asuvat taas kiinnittävät selkeästi muita useammin  huomiota omiin ääniinsä.</a:t>
            </a:r>
          </a:p>
          <a:p>
            <a:pPr marL="285750" indent="-285750">
              <a:buFont typeface="Arial" panose="020B0604020202020204" pitchFamily="34" charset="0"/>
              <a:buChar char="•"/>
            </a:pPr>
            <a:r>
              <a:rPr lang="fi-FI" sz="1400" dirty="0" smtClean="0"/>
              <a:t>Kirjaston äänimaailman erittäin tai melko häiritseväksi kokevat kiinnittävät selvästi muita enemmän huomiota sekä omiin että muiden aiheuttamiin ääniin. Vastaavasti äänimaailman erittäin tai melko miellyttäväksi kokevat toteavat muita useammin, etteivät kiinnitä huomiota omiinsa tai muiden aiheuttamiin ääniin.</a:t>
            </a:r>
          </a:p>
        </p:txBody>
      </p:sp>
      <p:pic>
        <p:nvPicPr>
          <p:cNvPr id="4" name="Kuva 3"/>
          <p:cNvPicPr>
            <a:picLocks noChangeAspect="1"/>
          </p:cNvPicPr>
          <p:nvPr/>
        </p:nvPicPr>
        <p:blipFill>
          <a:blip r:embed="rId2"/>
          <a:stretch>
            <a:fillRect/>
          </a:stretch>
        </p:blipFill>
        <p:spPr>
          <a:xfrm>
            <a:off x="1180913" y="1659872"/>
            <a:ext cx="6038003" cy="2574616"/>
          </a:xfrm>
          <a:prstGeom prst="rect">
            <a:avLst/>
          </a:prstGeom>
        </p:spPr>
      </p:pic>
      <p:sp>
        <p:nvSpPr>
          <p:cNvPr id="5" name="Tekstiruutu 4"/>
          <p:cNvSpPr txBox="1"/>
          <p:nvPr/>
        </p:nvSpPr>
        <p:spPr>
          <a:xfrm>
            <a:off x="7772399" y="2348230"/>
            <a:ext cx="3267637" cy="738664"/>
          </a:xfrm>
          <a:prstGeom prst="rect">
            <a:avLst/>
          </a:prstGeom>
          <a:solidFill>
            <a:schemeClr val="bg1"/>
          </a:solidFill>
          <a:ln w="3175">
            <a:solidFill>
              <a:srgbClr val="106894"/>
            </a:solidFill>
          </a:ln>
        </p:spPr>
        <p:txBody>
          <a:bodyPr wrap="square" rtlCol="0">
            <a:spAutoFit/>
          </a:bodyPr>
          <a:lstStyle/>
          <a:p>
            <a:r>
              <a:rPr lang="fi-FI" sz="1400" dirty="0" smtClean="0"/>
              <a:t>4/5 vastaajista toteaa kiinnittävänsä sekä omiin että muiden aiheuttamiin ääniin huomiota kirjastossa.</a:t>
            </a:r>
          </a:p>
        </p:txBody>
      </p:sp>
    </p:spTree>
    <p:extLst>
      <p:ext uri="{BB962C8B-B14F-4D97-AF65-F5344CB8AC3E}">
        <p14:creationId xmlns:p14="http://schemas.microsoft.com/office/powerpoint/2010/main" val="369553798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p:cNvPicPr>
            <a:picLocks noChangeAspect="1"/>
          </p:cNvPicPr>
          <p:nvPr/>
        </p:nvPicPr>
        <p:blipFill>
          <a:blip r:embed="rId2"/>
          <a:stretch>
            <a:fillRect/>
          </a:stretch>
        </p:blipFill>
        <p:spPr>
          <a:xfrm>
            <a:off x="1271588" y="1844675"/>
            <a:ext cx="7748688" cy="4151736"/>
          </a:xfrm>
          <a:prstGeom prst="rect">
            <a:avLst/>
          </a:prstGeom>
        </p:spPr>
      </p:pic>
      <p:sp>
        <p:nvSpPr>
          <p:cNvPr id="2" name="Otsikko 1"/>
          <p:cNvSpPr>
            <a:spLocks noGrp="1"/>
          </p:cNvSpPr>
          <p:nvPr>
            <p:ph type="ctrTitle"/>
          </p:nvPr>
        </p:nvSpPr>
        <p:spPr>
          <a:xfrm>
            <a:off x="1127124" y="367700"/>
            <a:ext cx="10208747" cy="1332513"/>
          </a:xfrm>
        </p:spPr>
        <p:txBody>
          <a:bodyPr>
            <a:normAutofit/>
          </a:bodyPr>
          <a:lstStyle/>
          <a:p>
            <a:r>
              <a:rPr lang="fi-FI" dirty="0" smtClean="0"/>
              <a:t>Mitkä äänet kuuluvat ja eivät kuulu kirjaston arkipäivään?</a:t>
            </a:r>
            <a:endParaRPr lang="fi-FI" dirty="0"/>
          </a:p>
        </p:txBody>
      </p:sp>
      <p:sp>
        <p:nvSpPr>
          <p:cNvPr id="4" name="Tekstiruutu 3"/>
          <p:cNvSpPr txBox="1"/>
          <p:nvPr/>
        </p:nvSpPr>
        <p:spPr>
          <a:xfrm>
            <a:off x="8697547" y="1793315"/>
            <a:ext cx="322729" cy="307777"/>
          </a:xfrm>
          <a:prstGeom prst="rect">
            <a:avLst/>
          </a:prstGeom>
          <a:noFill/>
        </p:spPr>
        <p:txBody>
          <a:bodyPr wrap="square" rtlCol="0">
            <a:spAutoFit/>
          </a:bodyPr>
          <a:lstStyle/>
          <a:p>
            <a:r>
              <a:rPr lang="fi-FI" sz="1400" dirty="0" smtClean="0"/>
              <a:t>%</a:t>
            </a:r>
            <a:endParaRPr lang="fi-FI" sz="1400" dirty="0"/>
          </a:p>
        </p:txBody>
      </p:sp>
      <p:sp>
        <p:nvSpPr>
          <p:cNvPr id="6" name="Tekstiruutu 5"/>
          <p:cNvSpPr txBox="1"/>
          <p:nvPr/>
        </p:nvSpPr>
        <p:spPr>
          <a:xfrm>
            <a:off x="9020276" y="2245554"/>
            <a:ext cx="2728812" cy="3970318"/>
          </a:xfrm>
          <a:prstGeom prst="rect">
            <a:avLst/>
          </a:prstGeom>
          <a:solidFill>
            <a:schemeClr val="bg1"/>
          </a:solidFill>
          <a:ln w="3175">
            <a:solidFill>
              <a:srgbClr val="106894"/>
            </a:solidFill>
          </a:ln>
        </p:spPr>
        <p:txBody>
          <a:bodyPr wrap="square" rtlCol="0">
            <a:spAutoFit/>
          </a:bodyPr>
          <a:lstStyle/>
          <a:p>
            <a:r>
              <a:rPr lang="fi-FI" sz="1400" dirty="0" smtClean="0"/>
              <a:t>Seitsemän vastaajaa kommentoi, että kysymykseen oli vaikea vastata, kun puhe, leikki ja kännykät oli niputettu samaan. Nämä vastaajat olivat sitä mieltä, että puhe ja rauhallinen leikkiminen ja liikkuminen kuuluvat kirjastoon, mutta kännykkään kailottaminen ja riehuminen eivät, ellei niille ole omaa tilaansa.</a:t>
            </a:r>
          </a:p>
          <a:p>
            <a:endParaRPr lang="fi-FI" sz="1400" dirty="0"/>
          </a:p>
          <a:p>
            <a:r>
              <a:rPr lang="fi-FI" sz="1400" dirty="0" smtClean="0"/>
              <a:t>Pääkaupunkiseudulla ollaan muuta Suomea useammin sitä mieltä, etteivät eri ikäisten äänet kuulu kirjaston arkipäivään. Ulkoa tulevia ääniä taas siedetään pääkaupunki-seudulla muuta Suomea paremmin.</a:t>
            </a:r>
          </a:p>
        </p:txBody>
      </p:sp>
      <p:sp>
        <p:nvSpPr>
          <p:cNvPr id="3" name="Tekstiruutu 2"/>
          <p:cNvSpPr txBox="1"/>
          <p:nvPr/>
        </p:nvSpPr>
        <p:spPr>
          <a:xfrm>
            <a:off x="2971800" y="5634360"/>
            <a:ext cx="643125" cy="307777"/>
          </a:xfrm>
          <a:prstGeom prst="rect">
            <a:avLst/>
          </a:prstGeom>
          <a:noFill/>
          <a:ln>
            <a:solidFill>
              <a:srgbClr val="106894"/>
            </a:solidFill>
          </a:ln>
        </p:spPr>
        <p:txBody>
          <a:bodyPr wrap="none" rtlCol="0">
            <a:spAutoFit/>
          </a:bodyPr>
          <a:lstStyle/>
          <a:p>
            <a:r>
              <a:rPr lang="fi-FI" sz="1400" dirty="0"/>
              <a:t>n</a:t>
            </a:r>
            <a:r>
              <a:rPr lang="fi-FI" sz="1400" dirty="0" smtClean="0"/>
              <a:t>=271</a:t>
            </a:r>
            <a:endParaRPr lang="fi-FI" sz="1400" dirty="0"/>
          </a:p>
        </p:txBody>
      </p:sp>
    </p:spTree>
    <p:extLst>
      <p:ext uri="{BB962C8B-B14F-4D97-AF65-F5344CB8AC3E}">
        <p14:creationId xmlns:p14="http://schemas.microsoft.com/office/powerpoint/2010/main" val="329902243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p:cNvPicPr>
            <a:picLocks noChangeAspect="1"/>
          </p:cNvPicPr>
          <p:nvPr/>
        </p:nvPicPr>
        <p:blipFill>
          <a:blip r:embed="rId2"/>
          <a:stretch>
            <a:fillRect/>
          </a:stretch>
        </p:blipFill>
        <p:spPr>
          <a:xfrm>
            <a:off x="4977398" y="2144931"/>
            <a:ext cx="6986622" cy="4151736"/>
          </a:xfrm>
          <a:prstGeom prst="rect">
            <a:avLst/>
          </a:prstGeom>
        </p:spPr>
      </p:pic>
      <p:sp>
        <p:nvSpPr>
          <p:cNvPr id="2" name="Otsikko 1"/>
          <p:cNvSpPr>
            <a:spLocks noGrp="1"/>
          </p:cNvSpPr>
          <p:nvPr>
            <p:ph type="ctrTitle"/>
          </p:nvPr>
        </p:nvSpPr>
        <p:spPr>
          <a:xfrm>
            <a:off x="1127124" y="367700"/>
            <a:ext cx="10760076" cy="1332513"/>
          </a:xfrm>
        </p:spPr>
        <p:txBody>
          <a:bodyPr>
            <a:normAutofit fontScale="90000"/>
          </a:bodyPr>
          <a:lstStyle/>
          <a:p>
            <a:r>
              <a:rPr lang="fi-FI" dirty="0" smtClean="0"/>
              <a:t>Mitkä äänet kuuluvat ja eivät kuulu kirjaston arkipäivään? – vertailu äänimaailman kokemisen mukaan</a:t>
            </a:r>
            <a:endParaRPr lang="fi-FI" dirty="0"/>
          </a:p>
        </p:txBody>
      </p:sp>
      <p:pic>
        <p:nvPicPr>
          <p:cNvPr id="4" name="Kuva 3"/>
          <p:cNvPicPr>
            <a:picLocks noChangeAspect="1"/>
          </p:cNvPicPr>
          <p:nvPr/>
        </p:nvPicPr>
        <p:blipFill>
          <a:blip r:embed="rId3"/>
          <a:stretch>
            <a:fillRect/>
          </a:stretch>
        </p:blipFill>
        <p:spPr>
          <a:xfrm>
            <a:off x="1017940" y="2144931"/>
            <a:ext cx="6986622" cy="4151736"/>
          </a:xfrm>
          <a:prstGeom prst="rect">
            <a:avLst/>
          </a:prstGeom>
        </p:spPr>
      </p:pic>
      <p:sp>
        <p:nvSpPr>
          <p:cNvPr id="6" name="Tekstiruutu 5"/>
          <p:cNvSpPr txBox="1"/>
          <p:nvPr/>
        </p:nvSpPr>
        <p:spPr>
          <a:xfrm>
            <a:off x="3996231" y="1660962"/>
            <a:ext cx="3093930" cy="523220"/>
          </a:xfrm>
          <a:prstGeom prst="rect">
            <a:avLst/>
          </a:prstGeom>
          <a:noFill/>
        </p:spPr>
        <p:txBody>
          <a:bodyPr wrap="square" rtlCol="0">
            <a:spAutoFit/>
          </a:bodyPr>
          <a:lstStyle/>
          <a:p>
            <a:r>
              <a:rPr lang="fi-FI" sz="1400" dirty="0" smtClean="0"/>
              <a:t>Äänimaailma erittäin tai melko miellyttävä (n=138)</a:t>
            </a:r>
            <a:endParaRPr lang="fi-FI" sz="1400" dirty="0"/>
          </a:p>
        </p:txBody>
      </p:sp>
      <p:sp>
        <p:nvSpPr>
          <p:cNvPr id="7" name="Tekstiruutu 6"/>
          <p:cNvSpPr txBox="1"/>
          <p:nvPr/>
        </p:nvSpPr>
        <p:spPr>
          <a:xfrm>
            <a:off x="7977266" y="1700213"/>
            <a:ext cx="2716860" cy="523220"/>
          </a:xfrm>
          <a:prstGeom prst="rect">
            <a:avLst/>
          </a:prstGeom>
          <a:noFill/>
        </p:spPr>
        <p:txBody>
          <a:bodyPr wrap="square" rtlCol="0">
            <a:spAutoFit/>
          </a:bodyPr>
          <a:lstStyle/>
          <a:p>
            <a:r>
              <a:rPr lang="fi-FI" sz="1400" dirty="0" smtClean="0"/>
              <a:t>Äänimaailma erittäin tai melko häiritsevä (n=67)</a:t>
            </a:r>
            <a:endParaRPr lang="fi-FI" sz="1400" dirty="0"/>
          </a:p>
        </p:txBody>
      </p:sp>
    </p:spTree>
    <p:extLst>
      <p:ext uri="{BB962C8B-B14F-4D97-AF65-F5344CB8AC3E}">
        <p14:creationId xmlns:p14="http://schemas.microsoft.com/office/powerpoint/2010/main" val="426634412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Raportin sisältö</a:t>
            </a:r>
          </a:p>
        </p:txBody>
      </p:sp>
      <p:sp>
        <p:nvSpPr>
          <p:cNvPr id="3" name="Alaotsikko 2"/>
          <p:cNvSpPr>
            <a:spLocks noGrp="1"/>
          </p:cNvSpPr>
          <p:nvPr>
            <p:ph type="subTitle" idx="1"/>
          </p:nvPr>
        </p:nvSpPr>
        <p:spPr/>
        <p:txBody>
          <a:bodyPr/>
          <a:lstStyle/>
          <a:p>
            <a:r>
              <a:rPr lang="fi-FI" dirty="0"/>
              <a:t>Tausta ja toteutus</a:t>
            </a:r>
          </a:p>
          <a:p>
            <a:r>
              <a:rPr lang="fi-FI" dirty="0"/>
              <a:t>Vastaajien taustatiedot</a:t>
            </a:r>
          </a:p>
          <a:p>
            <a:r>
              <a:rPr lang="fi-FI" dirty="0"/>
              <a:t>Kirjaston tunnelma</a:t>
            </a:r>
          </a:p>
          <a:p>
            <a:r>
              <a:rPr lang="fi-FI" b="1" dirty="0">
                <a:solidFill>
                  <a:srgbClr val="E44C5C"/>
                </a:solidFill>
              </a:rPr>
              <a:t>Kirjaston käyttö</a:t>
            </a:r>
          </a:p>
          <a:p>
            <a:r>
              <a:rPr lang="fi-FI" dirty="0" smtClean="0"/>
              <a:t>Ihannekirjasto</a:t>
            </a:r>
          </a:p>
          <a:p>
            <a:r>
              <a:rPr lang="fi-FI" dirty="0" smtClean="0"/>
              <a:t>Yhteenveto tuloksista</a:t>
            </a:r>
            <a:endParaRPr lang="fi-FI" dirty="0"/>
          </a:p>
          <a:p>
            <a:endParaRPr lang="fi-FI" dirty="0"/>
          </a:p>
          <a:p>
            <a:endParaRPr lang="fi-FI" dirty="0"/>
          </a:p>
        </p:txBody>
      </p:sp>
    </p:spTree>
    <p:extLst>
      <p:ext uri="{BB962C8B-B14F-4D97-AF65-F5344CB8AC3E}">
        <p14:creationId xmlns:p14="http://schemas.microsoft.com/office/powerpoint/2010/main" val="85900629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a:blip r:embed="rId2"/>
          <a:stretch>
            <a:fillRect/>
          </a:stretch>
        </p:blipFill>
        <p:spPr>
          <a:xfrm>
            <a:off x="1249039" y="1713862"/>
            <a:ext cx="7376353" cy="4649258"/>
          </a:xfrm>
          <a:prstGeom prst="rect">
            <a:avLst/>
          </a:prstGeom>
        </p:spPr>
      </p:pic>
      <p:sp>
        <p:nvSpPr>
          <p:cNvPr id="2" name="Otsikko 1"/>
          <p:cNvSpPr>
            <a:spLocks noGrp="1"/>
          </p:cNvSpPr>
          <p:nvPr>
            <p:ph type="ctrTitle"/>
          </p:nvPr>
        </p:nvSpPr>
        <p:spPr>
          <a:xfrm>
            <a:off x="1127125" y="367700"/>
            <a:ext cx="10343216" cy="1332513"/>
          </a:xfrm>
        </p:spPr>
        <p:txBody>
          <a:bodyPr>
            <a:normAutofit/>
          </a:bodyPr>
          <a:lstStyle/>
          <a:p>
            <a:r>
              <a:rPr lang="fi-FI" dirty="0" smtClean="0"/>
              <a:t>Mitä teet yleensä kirjastossa</a:t>
            </a:r>
            <a:br>
              <a:rPr lang="fi-FI" dirty="0" smtClean="0"/>
            </a:br>
            <a:endParaRPr lang="fi-FI" dirty="0">
              <a:solidFill>
                <a:srgbClr val="FF0000"/>
              </a:solidFill>
            </a:endParaRPr>
          </a:p>
        </p:txBody>
      </p:sp>
      <p:sp>
        <p:nvSpPr>
          <p:cNvPr id="6" name="Tekstiruutu 5"/>
          <p:cNvSpPr txBox="1"/>
          <p:nvPr/>
        </p:nvSpPr>
        <p:spPr>
          <a:xfrm>
            <a:off x="8551956" y="1960129"/>
            <a:ext cx="3197132" cy="4339650"/>
          </a:xfrm>
          <a:prstGeom prst="rect">
            <a:avLst/>
          </a:prstGeom>
          <a:noFill/>
          <a:ln>
            <a:solidFill>
              <a:srgbClr val="106894"/>
            </a:solidFill>
          </a:ln>
        </p:spPr>
        <p:txBody>
          <a:bodyPr wrap="square" rtlCol="0">
            <a:spAutoFit/>
          </a:bodyPr>
          <a:lstStyle/>
          <a:p>
            <a:r>
              <a:rPr lang="fi-FI" sz="1200" dirty="0"/>
              <a:t>Pistäydyn joskus odottaessani </a:t>
            </a:r>
            <a:r>
              <a:rPr lang="fi-FI" sz="1200" dirty="0" smtClean="0"/>
              <a:t>jotakin / odotan bussia (2 kpl)</a:t>
            </a:r>
            <a:endParaRPr lang="fi-FI" sz="1200" dirty="0"/>
          </a:p>
          <a:p>
            <a:r>
              <a:rPr lang="fi-FI" sz="1200" dirty="0" smtClean="0"/>
              <a:t>Kierrätän </a:t>
            </a:r>
            <a:r>
              <a:rPr lang="fi-FI" sz="1200" dirty="0"/>
              <a:t>kirjoja</a:t>
            </a:r>
          </a:p>
          <a:p>
            <a:r>
              <a:rPr lang="fi-FI" sz="1200" dirty="0" smtClean="0"/>
              <a:t>Kahvihetki / käytän kahviota (4 kpl)</a:t>
            </a:r>
            <a:endParaRPr lang="fi-FI" sz="1200" dirty="0"/>
          </a:p>
          <a:p>
            <a:r>
              <a:rPr lang="fi-FI" sz="1200" dirty="0" smtClean="0"/>
              <a:t>Rauhoitun </a:t>
            </a:r>
            <a:r>
              <a:rPr lang="fi-FI" sz="1200" dirty="0"/>
              <a:t>ja ajattelen.</a:t>
            </a:r>
          </a:p>
          <a:p>
            <a:r>
              <a:rPr lang="fi-FI" sz="1200" dirty="0"/>
              <a:t>Tutkin asemakaavamuutosehdotuksia ja tapahtumaesitehyllyä.</a:t>
            </a:r>
          </a:p>
          <a:p>
            <a:r>
              <a:rPr lang="fi-FI" sz="1200" dirty="0" smtClean="0"/>
              <a:t>Osallistun </a:t>
            </a:r>
            <a:r>
              <a:rPr lang="fi-FI" sz="1200" dirty="0"/>
              <a:t>lukupiiriin.</a:t>
            </a:r>
          </a:p>
          <a:p>
            <a:r>
              <a:rPr lang="fi-FI" sz="1200" dirty="0" smtClean="0"/>
              <a:t>Vietän </a:t>
            </a:r>
            <a:r>
              <a:rPr lang="fi-FI" sz="1200" dirty="0"/>
              <a:t>lapsen kanssa aikaa ja esim. pelaan lautapeliä</a:t>
            </a:r>
          </a:p>
          <a:p>
            <a:r>
              <a:rPr lang="fi-FI" sz="1200" dirty="0" smtClean="0"/>
              <a:t>Haistelen </a:t>
            </a:r>
            <a:r>
              <a:rPr lang="fi-FI" sz="1200" dirty="0"/>
              <a:t>gyldyrelliä ilmapiiriä :) Ihan totta, kirjastoissa haisee ihanalle!</a:t>
            </a:r>
          </a:p>
          <a:p>
            <a:r>
              <a:rPr lang="fi-FI" sz="1200" dirty="0"/>
              <a:t>Osallistun kokoukseen, jolle on varattu tila kirjastosta.</a:t>
            </a:r>
          </a:p>
          <a:p>
            <a:r>
              <a:rPr lang="fi-FI" sz="1200" dirty="0" smtClean="0"/>
              <a:t>Tuon </a:t>
            </a:r>
            <a:r>
              <a:rPr lang="fi-FI" sz="1200" dirty="0"/>
              <a:t>lapsen leikkimään</a:t>
            </a:r>
          </a:p>
          <a:p>
            <a:r>
              <a:rPr lang="fi-FI" sz="1200" dirty="0"/>
              <a:t>Käyn kysymässä apua tai </a:t>
            </a:r>
            <a:r>
              <a:rPr lang="fi-FI" sz="1200" dirty="0" smtClean="0"/>
              <a:t>neuvoa </a:t>
            </a:r>
            <a:r>
              <a:rPr lang="fi-FI" sz="1200" dirty="0"/>
              <a:t>ongelmaan, jota en ole saanut itse selvitettyä netissä.</a:t>
            </a:r>
          </a:p>
          <a:p>
            <a:r>
              <a:rPr lang="fi-FI" sz="1200" dirty="0"/>
              <a:t>Kuulun kirjastohenkilökuntaan</a:t>
            </a:r>
          </a:p>
          <a:p>
            <a:r>
              <a:rPr lang="fi-FI" sz="1200" dirty="0" smtClean="0"/>
              <a:t>Tuon </a:t>
            </a:r>
            <a:r>
              <a:rPr lang="fi-FI" sz="1200" dirty="0"/>
              <a:t>oppilaita kirjastoon. </a:t>
            </a:r>
          </a:p>
          <a:p>
            <a:r>
              <a:rPr lang="fi-FI" sz="1200" dirty="0"/>
              <a:t>Neulon.</a:t>
            </a:r>
          </a:p>
          <a:p>
            <a:r>
              <a:rPr lang="fi-FI" sz="1200" dirty="0"/>
              <a:t>Rauhoitun ympäröivän maailman hektisyydeltä ja melulta.</a:t>
            </a:r>
          </a:p>
          <a:p>
            <a:r>
              <a:rPr lang="fi-FI" sz="1200" dirty="0" smtClean="0"/>
              <a:t>Toisinaan </a:t>
            </a:r>
            <a:r>
              <a:rPr lang="fi-FI" sz="1200" dirty="0"/>
              <a:t>käyn vain vessassa </a:t>
            </a:r>
            <a:r>
              <a:rPr lang="fi-FI" sz="1200" dirty="0" smtClean="0"/>
              <a:t>ohi kulkiessani</a:t>
            </a:r>
            <a:r>
              <a:rPr lang="fi-FI" sz="1200" dirty="0"/>
              <a:t>.</a:t>
            </a:r>
            <a:endParaRPr lang="fi-FI" sz="1200" dirty="0" smtClean="0"/>
          </a:p>
        </p:txBody>
      </p:sp>
      <p:cxnSp>
        <p:nvCxnSpPr>
          <p:cNvPr id="7" name="Suora nuoliyhdysviiva 6"/>
          <p:cNvCxnSpPr/>
          <p:nvPr/>
        </p:nvCxnSpPr>
        <p:spPr>
          <a:xfrm>
            <a:off x="5163671" y="6145306"/>
            <a:ext cx="3194540" cy="0"/>
          </a:xfrm>
          <a:prstGeom prst="straightConnector1">
            <a:avLst/>
          </a:prstGeom>
          <a:ln>
            <a:solidFill>
              <a:srgbClr val="00ABD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712397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Raportin sisältö</a:t>
            </a:r>
          </a:p>
        </p:txBody>
      </p:sp>
      <p:sp>
        <p:nvSpPr>
          <p:cNvPr id="3" name="Alaotsikko 2"/>
          <p:cNvSpPr>
            <a:spLocks noGrp="1"/>
          </p:cNvSpPr>
          <p:nvPr>
            <p:ph type="subTitle" idx="1"/>
          </p:nvPr>
        </p:nvSpPr>
        <p:spPr/>
        <p:txBody>
          <a:bodyPr/>
          <a:lstStyle/>
          <a:p>
            <a:r>
              <a:rPr lang="fi-FI" b="1" dirty="0">
                <a:solidFill>
                  <a:srgbClr val="E44C5C"/>
                </a:solidFill>
              </a:rPr>
              <a:t>Tausta ja </a:t>
            </a:r>
            <a:r>
              <a:rPr lang="fi-FI" b="1" dirty="0" smtClean="0">
                <a:solidFill>
                  <a:srgbClr val="E44C5C"/>
                </a:solidFill>
              </a:rPr>
              <a:t>toteutus</a:t>
            </a:r>
          </a:p>
          <a:p>
            <a:r>
              <a:rPr lang="fi-FI" dirty="0"/>
              <a:t>Vastaajien taustatiedot</a:t>
            </a:r>
          </a:p>
          <a:p>
            <a:r>
              <a:rPr lang="fi-FI" dirty="0" smtClean="0"/>
              <a:t>Kirjaston tunnelma</a:t>
            </a:r>
            <a:endParaRPr lang="fi-FI" dirty="0"/>
          </a:p>
          <a:p>
            <a:r>
              <a:rPr lang="fi-FI" dirty="0" smtClean="0"/>
              <a:t>Kirjaston käyttö</a:t>
            </a:r>
            <a:endParaRPr lang="fi-FI" dirty="0"/>
          </a:p>
          <a:p>
            <a:r>
              <a:rPr lang="fi-FI" dirty="0" smtClean="0"/>
              <a:t>Ihannekirjasto</a:t>
            </a:r>
          </a:p>
          <a:p>
            <a:r>
              <a:rPr lang="fi-FI" dirty="0" smtClean="0"/>
              <a:t>Yhteenveto tuloksista</a:t>
            </a:r>
            <a:endParaRPr lang="fi-FI" dirty="0"/>
          </a:p>
          <a:p>
            <a:endParaRPr lang="fi-FI" dirty="0"/>
          </a:p>
          <a:p>
            <a:endParaRPr lang="fi-FI" dirty="0"/>
          </a:p>
        </p:txBody>
      </p:sp>
    </p:spTree>
    <p:extLst>
      <p:ext uri="{BB962C8B-B14F-4D97-AF65-F5344CB8AC3E}">
        <p14:creationId xmlns:p14="http://schemas.microsoft.com/office/powerpoint/2010/main" val="303501331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127125" y="367700"/>
            <a:ext cx="10343216" cy="1332513"/>
          </a:xfrm>
        </p:spPr>
        <p:txBody>
          <a:bodyPr>
            <a:normAutofit/>
          </a:bodyPr>
          <a:lstStyle/>
          <a:p>
            <a:r>
              <a:rPr lang="fi-FI" dirty="0" smtClean="0"/>
              <a:t>Mitä teet yleensä kirjastossa - taustamuuttujittain</a:t>
            </a:r>
            <a:endParaRPr lang="fi-FI" dirty="0">
              <a:solidFill>
                <a:srgbClr val="FF0000"/>
              </a:solidFill>
            </a:endParaRPr>
          </a:p>
        </p:txBody>
      </p:sp>
      <p:sp>
        <p:nvSpPr>
          <p:cNvPr id="4" name="Tekstiruutu 3"/>
          <p:cNvSpPr txBox="1"/>
          <p:nvPr/>
        </p:nvSpPr>
        <p:spPr>
          <a:xfrm>
            <a:off x="6933063" y="1856047"/>
            <a:ext cx="4816025" cy="3770263"/>
          </a:xfrm>
          <a:prstGeom prst="rect">
            <a:avLst/>
          </a:prstGeom>
          <a:noFill/>
          <a:ln>
            <a:solidFill>
              <a:srgbClr val="106894"/>
            </a:solidFill>
          </a:ln>
        </p:spPr>
        <p:txBody>
          <a:bodyPr wrap="square" rtlCol="0">
            <a:spAutoFit/>
          </a:bodyPr>
          <a:lstStyle/>
          <a:p>
            <a:r>
              <a:rPr lang="fi-FI" sz="1400" dirty="0" smtClean="0"/>
              <a:t>Ikäluokittain tarkasteltuna 15-18 –vuotiaat tulevat muita useammin kirjastoon kuuntelemaan musiikkia, soittamaan tai laulamaan, opiskelemaan, pelaamaan tai viettämään aikaa muuten vain. Myös 19-29 –vuotiaiden tekemisissä korostuu opiskelu ja ajanvietto sekä lisäksi muiden tapaaminen. </a:t>
            </a:r>
          </a:p>
          <a:p>
            <a:endParaRPr lang="fi-FI" sz="500" dirty="0"/>
          </a:p>
          <a:p>
            <a:r>
              <a:rPr lang="fi-FI" sz="1400" dirty="0" smtClean="0"/>
              <a:t>Miehet tulevat kirjastolle naisia useammin työskentelemään tai käyttämään omaa laitetta tai käyttämään kirjaston tietokonetta tai muuta laitetta.</a:t>
            </a:r>
          </a:p>
          <a:p>
            <a:endParaRPr lang="fi-FI" sz="500" dirty="0"/>
          </a:p>
          <a:p>
            <a:r>
              <a:rPr lang="fi-FI" sz="1400" dirty="0" smtClean="0"/>
              <a:t>Eri elämäntilanteissa olevista koululaiset ja opiskelijat kuuntelevat kirjastossa muita useammin musiikkia, opiskelevat, tapaavat muita ihmisiä, pelaavat ja viettävät aikaa muuten vain. Työttömät käyttävät muita useammin kirjaston tietokonetta tai muuta laitetta.</a:t>
            </a:r>
          </a:p>
          <a:p>
            <a:endParaRPr lang="fi-FI" sz="500" dirty="0"/>
          </a:p>
          <a:p>
            <a:r>
              <a:rPr lang="fi-FI" sz="1400" dirty="0" smtClean="0"/>
              <a:t>Kirjastossa useita kertoja viikossa käyvät tulevat muita useammin opiskelemaan tai käyttämään kirjaston tietokonetta tai muuta laitetta.</a:t>
            </a:r>
          </a:p>
        </p:txBody>
      </p:sp>
      <p:pic>
        <p:nvPicPr>
          <p:cNvPr id="3" name="Kuva 2"/>
          <p:cNvPicPr>
            <a:picLocks noChangeAspect="1"/>
          </p:cNvPicPr>
          <p:nvPr/>
        </p:nvPicPr>
        <p:blipFill>
          <a:blip r:embed="rId2"/>
          <a:stretch>
            <a:fillRect/>
          </a:stretch>
        </p:blipFill>
        <p:spPr>
          <a:xfrm>
            <a:off x="1271588" y="1700214"/>
            <a:ext cx="5239388" cy="4072789"/>
          </a:xfrm>
          <a:prstGeom prst="rect">
            <a:avLst/>
          </a:prstGeom>
        </p:spPr>
      </p:pic>
    </p:spTree>
    <p:extLst>
      <p:ext uri="{BB962C8B-B14F-4D97-AF65-F5344CB8AC3E}">
        <p14:creationId xmlns:p14="http://schemas.microsoft.com/office/powerpoint/2010/main" val="402260828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Raportin sisältö</a:t>
            </a:r>
          </a:p>
        </p:txBody>
      </p:sp>
      <p:sp>
        <p:nvSpPr>
          <p:cNvPr id="3" name="Alaotsikko 2"/>
          <p:cNvSpPr>
            <a:spLocks noGrp="1"/>
          </p:cNvSpPr>
          <p:nvPr>
            <p:ph type="subTitle" idx="1"/>
          </p:nvPr>
        </p:nvSpPr>
        <p:spPr/>
        <p:txBody>
          <a:bodyPr/>
          <a:lstStyle/>
          <a:p>
            <a:r>
              <a:rPr lang="fi-FI" dirty="0"/>
              <a:t>Tausta ja toteutus</a:t>
            </a:r>
          </a:p>
          <a:p>
            <a:r>
              <a:rPr lang="fi-FI" dirty="0"/>
              <a:t>Vastaajien taustatiedot</a:t>
            </a:r>
          </a:p>
          <a:p>
            <a:r>
              <a:rPr lang="fi-FI" dirty="0"/>
              <a:t>Kirjaston tunnelma</a:t>
            </a:r>
          </a:p>
          <a:p>
            <a:r>
              <a:rPr lang="fi-FI" dirty="0"/>
              <a:t>Kirjaston käyttö</a:t>
            </a:r>
          </a:p>
          <a:p>
            <a:r>
              <a:rPr lang="fi-FI" b="1" dirty="0">
                <a:solidFill>
                  <a:srgbClr val="E44C5C"/>
                </a:solidFill>
              </a:rPr>
              <a:t>Ihannekirjasto</a:t>
            </a:r>
          </a:p>
          <a:p>
            <a:r>
              <a:rPr lang="fi-FI" dirty="0" smtClean="0"/>
              <a:t>Yhteenveto tuloksista</a:t>
            </a:r>
            <a:endParaRPr lang="fi-FI" dirty="0"/>
          </a:p>
          <a:p>
            <a:endParaRPr lang="fi-FI" dirty="0"/>
          </a:p>
          <a:p>
            <a:endParaRPr lang="fi-FI" dirty="0"/>
          </a:p>
        </p:txBody>
      </p:sp>
    </p:spTree>
    <p:extLst>
      <p:ext uri="{BB962C8B-B14F-4D97-AF65-F5344CB8AC3E}">
        <p14:creationId xmlns:p14="http://schemas.microsoft.com/office/powerpoint/2010/main" val="17948732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a:blip r:embed="rId2"/>
          <a:stretch>
            <a:fillRect/>
          </a:stretch>
        </p:blipFill>
        <p:spPr>
          <a:xfrm>
            <a:off x="1218945" y="1700213"/>
            <a:ext cx="8986283" cy="4145639"/>
          </a:xfrm>
          <a:prstGeom prst="rect">
            <a:avLst/>
          </a:prstGeom>
        </p:spPr>
      </p:pic>
      <p:sp>
        <p:nvSpPr>
          <p:cNvPr id="2" name="Otsikko 1"/>
          <p:cNvSpPr>
            <a:spLocks noGrp="1"/>
          </p:cNvSpPr>
          <p:nvPr>
            <p:ph type="ctrTitle"/>
          </p:nvPr>
        </p:nvSpPr>
        <p:spPr/>
        <p:txBody>
          <a:bodyPr/>
          <a:lstStyle/>
          <a:p>
            <a:r>
              <a:rPr lang="fi-FI" dirty="0" smtClean="0"/>
              <a:t>Ihanteellinen kirjasto – tärkeyden jakaumat </a:t>
            </a:r>
            <a:endParaRPr lang="fi-FI" dirty="0"/>
          </a:p>
        </p:txBody>
      </p:sp>
      <p:sp>
        <p:nvSpPr>
          <p:cNvPr id="5" name="Tekstiruutu 4"/>
          <p:cNvSpPr txBox="1"/>
          <p:nvPr/>
        </p:nvSpPr>
        <p:spPr>
          <a:xfrm>
            <a:off x="10081895" y="1667347"/>
            <a:ext cx="322729" cy="307777"/>
          </a:xfrm>
          <a:prstGeom prst="rect">
            <a:avLst/>
          </a:prstGeom>
          <a:noFill/>
        </p:spPr>
        <p:txBody>
          <a:bodyPr wrap="square" rtlCol="0">
            <a:spAutoFit/>
          </a:bodyPr>
          <a:lstStyle/>
          <a:p>
            <a:r>
              <a:rPr lang="fi-FI" sz="1400" dirty="0" smtClean="0"/>
              <a:t>%</a:t>
            </a:r>
            <a:endParaRPr lang="fi-FI" sz="1400" dirty="0"/>
          </a:p>
        </p:txBody>
      </p:sp>
      <p:sp>
        <p:nvSpPr>
          <p:cNvPr id="6" name="Tekstiruutu 5"/>
          <p:cNvSpPr txBox="1"/>
          <p:nvPr/>
        </p:nvSpPr>
        <p:spPr>
          <a:xfrm>
            <a:off x="2682435" y="5376817"/>
            <a:ext cx="643125" cy="307777"/>
          </a:xfrm>
          <a:prstGeom prst="rect">
            <a:avLst/>
          </a:prstGeom>
          <a:noFill/>
          <a:ln>
            <a:solidFill>
              <a:srgbClr val="00ABD4"/>
            </a:solidFill>
          </a:ln>
        </p:spPr>
        <p:txBody>
          <a:bodyPr wrap="none" rtlCol="0">
            <a:spAutoFit/>
          </a:bodyPr>
          <a:lstStyle/>
          <a:p>
            <a:r>
              <a:rPr lang="fi-FI" sz="1400" dirty="0" smtClean="0"/>
              <a:t>n=271</a:t>
            </a:r>
            <a:endParaRPr lang="fi-FI" sz="1400" dirty="0"/>
          </a:p>
        </p:txBody>
      </p:sp>
    </p:spTree>
    <p:extLst>
      <p:ext uri="{BB962C8B-B14F-4D97-AF65-F5344CB8AC3E}">
        <p14:creationId xmlns:p14="http://schemas.microsoft.com/office/powerpoint/2010/main" val="126400765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Ihanteellinen kirjasto – väittämien tärkeysjärjestys keskiarvon mukaan</a:t>
            </a:r>
            <a:endParaRPr lang="fi-FI" dirty="0"/>
          </a:p>
        </p:txBody>
      </p:sp>
      <p:sp>
        <p:nvSpPr>
          <p:cNvPr id="6" name="Tekstiruutu 5"/>
          <p:cNvSpPr txBox="1"/>
          <p:nvPr/>
        </p:nvSpPr>
        <p:spPr>
          <a:xfrm>
            <a:off x="1271588" y="5785545"/>
            <a:ext cx="4668558" cy="307777"/>
          </a:xfrm>
          <a:prstGeom prst="rect">
            <a:avLst/>
          </a:prstGeom>
          <a:noFill/>
          <a:ln>
            <a:solidFill>
              <a:srgbClr val="106894"/>
            </a:solidFill>
          </a:ln>
        </p:spPr>
        <p:txBody>
          <a:bodyPr wrap="square" rtlCol="0">
            <a:spAutoFit/>
          </a:bodyPr>
          <a:lstStyle/>
          <a:p>
            <a:r>
              <a:rPr lang="fi-FI" sz="1400" dirty="0" smtClean="0"/>
              <a:t>Asteikko 1-5, jossa 5 = erittäin tärkeä … 1 = ei ollenkaan tärkeä</a:t>
            </a:r>
            <a:endParaRPr lang="fi-FI" sz="1400" dirty="0"/>
          </a:p>
        </p:txBody>
      </p:sp>
      <p:sp>
        <p:nvSpPr>
          <p:cNvPr id="8" name="Tekstiruutu 7"/>
          <p:cNvSpPr txBox="1"/>
          <p:nvPr/>
        </p:nvSpPr>
        <p:spPr>
          <a:xfrm>
            <a:off x="7140388" y="1844675"/>
            <a:ext cx="4572187" cy="4555093"/>
          </a:xfrm>
          <a:prstGeom prst="rect">
            <a:avLst/>
          </a:prstGeom>
          <a:noFill/>
          <a:ln>
            <a:solidFill>
              <a:srgbClr val="106894"/>
            </a:solidFill>
          </a:ln>
        </p:spPr>
        <p:txBody>
          <a:bodyPr wrap="square" rtlCol="0">
            <a:spAutoFit/>
          </a:bodyPr>
          <a:lstStyle/>
          <a:p>
            <a:r>
              <a:rPr lang="fi-FI" sz="1400" dirty="0" smtClean="0"/>
              <a:t>Pääkaupunkiseudun ja muun Suomen vastaajat pitävät keskimäärin tärkeimpänä asiana kirjaston roolia paikkana, jossa ihmiset lainaavat aineistoja ja hoitavat muita kirjastoasioita. Eroja pääkaupunkiseudun ja muun Suomen välille vastaajien välille muodostuu kuitenkin siinä, että kirjaston roolia erilaisten ihmisten kohtaamispaikkana ja elävänä tapahtumien täyttämänä tilana pidetään selkeästi tärkeämpänä muussa Suomessa.</a:t>
            </a:r>
          </a:p>
          <a:p>
            <a:endParaRPr lang="fi-FI" sz="500" dirty="0"/>
          </a:p>
          <a:p>
            <a:r>
              <a:rPr lang="fi-FI" sz="1400" dirty="0" smtClean="0"/>
              <a:t>Ikäluokittain tarkasteltuna 15-18 –vuotiaille on muita vähemmän tärkeää perinteisten kirjastoasioiden hoitamisen mahdollisuus. Heillä tärkeimmäksi asiaksi nouseekin, että kirjasto on tila, josta löytyy mahdollisuus rauhalliseen asiointiin ja työskentelyyn. Myös muut väittämät kirjastoasioiden hoitamisen tärkeyttä lukuun ottamatta ovat tälle ikäryhmälle muita tärkeämpiä.  Myös 19-29 –vuotiaat näkevät muita keskimäärin tärkeämpänä, että kirjastossa on mahdollisuus tavata muita ja viettää aikaa.</a:t>
            </a:r>
          </a:p>
          <a:p>
            <a:endParaRPr lang="fi-FI" sz="500" dirty="0" smtClean="0"/>
          </a:p>
          <a:p>
            <a:r>
              <a:rPr lang="fi-FI" sz="1400" dirty="0" smtClean="0"/>
              <a:t>Naisille on miehiä tärkeämpää, että kirjastossa on toimintaa ja tapahtumia lapsille sekä nuorille ja että kirjasto on elävä ja erilaisten tapahtumien täyttämä.</a:t>
            </a:r>
            <a:endParaRPr lang="fi-FI" sz="500" dirty="0"/>
          </a:p>
        </p:txBody>
      </p:sp>
      <p:pic>
        <p:nvPicPr>
          <p:cNvPr id="3" name="Kuva 2"/>
          <p:cNvPicPr>
            <a:picLocks noChangeAspect="1"/>
          </p:cNvPicPr>
          <p:nvPr/>
        </p:nvPicPr>
        <p:blipFill>
          <a:blip r:embed="rId2"/>
          <a:stretch>
            <a:fillRect/>
          </a:stretch>
        </p:blipFill>
        <p:spPr>
          <a:xfrm>
            <a:off x="1271588" y="1700213"/>
            <a:ext cx="5643777" cy="3960999"/>
          </a:xfrm>
          <a:prstGeom prst="rect">
            <a:avLst/>
          </a:prstGeom>
        </p:spPr>
      </p:pic>
    </p:spTree>
    <p:extLst>
      <p:ext uri="{BB962C8B-B14F-4D97-AF65-F5344CB8AC3E}">
        <p14:creationId xmlns:p14="http://schemas.microsoft.com/office/powerpoint/2010/main" val="151728692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Ihanteellinen kirjasto – tärkein ja toisiksi tärkein asia</a:t>
            </a:r>
            <a:endParaRPr lang="fi-FI" dirty="0"/>
          </a:p>
        </p:txBody>
      </p:sp>
      <p:pic>
        <p:nvPicPr>
          <p:cNvPr id="3" name="Kuva 2"/>
          <p:cNvPicPr>
            <a:picLocks noChangeAspect="1"/>
          </p:cNvPicPr>
          <p:nvPr/>
        </p:nvPicPr>
        <p:blipFill>
          <a:blip r:embed="rId2"/>
          <a:stretch>
            <a:fillRect/>
          </a:stretch>
        </p:blipFill>
        <p:spPr>
          <a:xfrm>
            <a:off x="1271588" y="1723133"/>
            <a:ext cx="6300581" cy="3328219"/>
          </a:xfrm>
          <a:prstGeom prst="rect">
            <a:avLst/>
          </a:prstGeom>
        </p:spPr>
      </p:pic>
      <p:sp>
        <p:nvSpPr>
          <p:cNvPr id="4" name="Ellipsi 3"/>
          <p:cNvSpPr/>
          <p:nvPr/>
        </p:nvSpPr>
        <p:spPr>
          <a:xfrm>
            <a:off x="5227093" y="2511188"/>
            <a:ext cx="900752" cy="464024"/>
          </a:xfrm>
          <a:prstGeom prst="ellipse">
            <a:avLst/>
          </a:prstGeom>
          <a:noFill/>
          <a:ln w="28575">
            <a:solidFill>
              <a:srgbClr val="106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Ellipsi 8"/>
          <p:cNvSpPr/>
          <p:nvPr/>
        </p:nvSpPr>
        <p:spPr>
          <a:xfrm>
            <a:off x="6457666" y="3510072"/>
            <a:ext cx="900752" cy="464024"/>
          </a:xfrm>
          <a:prstGeom prst="ellipse">
            <a:avLst/>
          </a:prstGeom>
          <a:noFill/>
          <a:ln w="28575">
            <a:solidFill>
              <a:srgbClr val="00AB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Tree>
    <p:extLst>
      <p:ext uri="{BB962C8B-B14F-4D97-AF65-F5344CB8AC3E}">
        <p14:creationId xmlns:p14="http://schemas.microsoft.com/office/powerpoint/2010/main" val="300338386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Raportin sisältö</a:t>
            </a:r>
          </a:p>
        </p:txBody>
      </p:sp>
      <p:sp>
        <p:nvSpPr>
          <p:cNvPr id="3" name="Alaotsikko 2"/>
          <p:cNvSpPr>
            <a:spLocks noGrp="1"/>
          </p:cNvSpPr>
          <p:nvPr>
            <p:ph type="subTitle" idx="1"/>
          </p:nvPr>
        </p:nvSpPr>
        <p:spPr/>
        <p:txBody>
          <a:bodyPr/>
          <a:lstStyle/>
          <a:p>
            <a:r>
              <a:rPr lang="fi-FI" dirty="0"/>
              <a:t>Tausta ja toteutus</a:t>
            </a:r>
          </a:p>
          <a:p>
            <a:r>
              <a:rPr lang="fi-FI" dirty="0"/>
              <a:t>Vastaajien taustatiedot</a:t>
            </a:r>
          </a:p>
          <a:p>
            <a:r>
              <a:rPr lang="fi-FI" dirty="0"/>
              <a:t>Kirjaston tunnelma</a:t>
            </a:r>
          </a:p>
          <a:p>
            <a:r>
              <a:rPr lang="fi-FI" dirty="0"/>
              <a:t>Kirjaston käyttö</a:t>
            </a:r>
          </a:p>
          <a:p>
            <a:r>
              <a:rPr lang="fi-FI" dirty="0"/>
              <a:t>Ihannekirjasto</a:t>
            </a:r>
          </a:p>
          <a:p>
            <a:r>
              <a:rPr lang="fi-FI" b="1" dirty="0">
                <a:solidFill>
                  <a:srgbClr val="E44C5C"/>
                </a:solidFill>
              </a:rPr>
              <a:t>Yhteenveto </a:t>
            </a:r>
            <a:r>
              <a:rPr lang="fi-FI" b="1" dirty="0" smtClean="0">
                <a:solidFill>
                  <a:srgbClr val="E44C5C"/>
                </a:solidFill>
              </a:rPr>
              <a:t>tuloksista</a:t>
            </a:r>
            <a:endParaRPr lang="fi-FI" b="1" dirty="0">
              <a:solidFill>
                <a:srgbClr val="E44C5C"/>
              </a:solidFill>
            </a:endParaRPr>
          </a:p>
          <a:p>
            <a:endParaRPr lang="fi-FI" dirty="0"/>
          </a:p>
          <a:p>
            <a:endParaRPr lang="fi-FI" dirty="0"/>
          </a:p>
        </p:txBody>
      </p:sp>
    </p:spTree>
    <p:extLst>
      <p:ext uri="{BB962C8B-B14F-4D97-AF65-F5344CB8AC3E}">
        <p14:creationId xmlns:p14="http://schemas.microsoft.com/office/powerpoint/2010/main" val="288352035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p:cNvPicPr>
            <a:picLocks noChangeAspect="1"/>
          </p:cNvPicPr>
          <p:nvPr/>
        </p:nvPicPr>
        <p:blipFill>
          <a:blip r:embed="rId2"/>
          <a:stretch>
            <a:fillRect/>
          </a:stretch>
        </p:blipFill>
        <p:spPr>
          <a:xfrm>
            <a:off x="976997" y="1941256"/>
            <a:ext cx="5347606" cy="3049208"/>
          </a:xfrm>
          <a:prstGeom prst="rect">
            <a:avLst/>
          </a:prstGeom>
        </p:spPr>
      </p:pic>
      <p:sp>
        <p:nvSpPr>
          <p:cNvPr id="2" name="Otsikko 1"/>
          <p:cNvSpPr>
            <a:spLocks noGrp="1"/>
          </p:cNvSpPr>
          <p:nvPr>
            <p:ph type="ctrTitle"/>
          </p:nvPr>
        </p:nvSpPr>
        <p:spPr/>
        <p:txBody>
          <a:bodyPr/>
          <a:lstStyle/>
          <a:p>
            <a:r>
              <a:rPr lang="fi-FI" dirty="0" smtClean="0"/>
              <a:t>Kirjastossa usein käyvät vastaajat</a:t>
            </a:r>
            <a:endParaRPr lang="fi-FI" dirty="0"/>
          </a:p>
        </p:txBody>
      </p:sp>
      <p:sp>
        <p:nvSpPr>
          <p:cNvPr id="4" name="Tekstiruutu 3"/>
          <p:cNvSpPr txBox="1"/>
          <p:nvPr/>
        </p:nvSpPr>
        <p:spPr>
          <a:xfrm>
            <a:off x="5076966" y="1941256"/>
            <a:ext cx="6672121" cy="4185761"/>
          </a:xfrm>
          <a:prstGeom prst="rect">
            <a:avLst/>
          </a:prstGeom>
          <a:solidFill>
            <a:schemeClr val="bg1"/>
          </a:solidFill>
          <a:ln>
            <a:solidFill>
              <a:srgbClr val="106894"/>
            </a:solidFill>
          </a:ln>
        </p:spPr>
        <p:txBody>
          <a:bodyPr wrap="square" rtlCol="0">
            <a:spAutoFit/>
          </a:bodyPr>
          <a:lstStyle/>
          <a:p>
            <a:pPr marL="285750" indent="-285750">
              <a:buFont typeface="Arial" panose="020B0604020202020204" pitchFamily="34" charset="0"/>
              <a:buChar char="•"/>
            </a:pPr>
            <a:r>
              <a:rPr lang="fi-FI" sz="1400" dirty="0" smtClean="0"/>
              <a:t>Usein käyviksi asiakkaiksi on laskettu vähintään kerran viikossa kirjastossa käyvät. Kyselyyn vastanneista kaikista aktiivisimmat kävijät (useita kertoja viikossa) ovat </a:t>
            </a:r>
            <a:r>
              <a:rPr lang="fi-FI" sz="1400" dirty="0"/>
              <a:t>u</a:t>
            </a:r>
            <a:r>
              <a:rPr lang="fi-FI" sz="1400" dirty="0" smtClean="0"/>
              <a:t>seimmin 50-64 –vuotiaita. Muutenkin 50-64 –vuotiaat käyvät muita ikäluokkia useammin kirjastossa.</a:t>
            </a:r>
          </a:p>
          <a:p>
            <a:pPr marL="285750" indent="-285750">
              <a:buFont typeface="Arial" panose="020B0604020202020204" pitchFamily="34" charset="0"/>
              <a:buChar char="•"/>
            </a:pPr>
            <a:r>
              <a:rPr lang="fi-FI" sz="1400" dirty="0" smtClean="0"/>
              <a:t>Usein käyvät kyselyyn vastanneet asiakkaat ovat suunnilleen yhtä usein naisia tai miehiä.</a:t>
            </a:r>
          </a:p>
          <a:p>
            <a:pPr marL="285750" indent="-285750">
              <a:buFont typeface="Arial" panose="020B0604020202020204" pitchFamily="34" charset="0"/>
              <a:buChar char="•"/>
            </a:pPr>
            <a:r>
              <a:rPr lang="fi-FI" sz="1400" dirty="0" smtClean="0"/>
              <a:t>Useita kertoja viikossa kirjastossa käyvät ovat muita useammin työttömiä tai kotiäitejä tai –isiä ja keskimääräistä hieman harvemmin työssäkäyviä tai eläkeläisiä.</a:t>
            </a:r>
          </a:p>
          <a:p>
            <a:pPr marL="285750" indent="-285750">
              <a:buFont typeface="Arial" panose="020B0604020202020204" pitchFamily="34" charset="0"/>
              <a:buChar char="•"/>
            </a:pPr>
            <a:r>
              <a:rPr lang="fi-FI" sz="1400" dirty="0" smtClean="0"/>
              <a:t>Päivittäin käyvät asiakkaat tulevat useimmiten lainaamaan aineistoja (87 %), mutta muita useammin myös käyttämään kirjaston tietokonetta tai laitetta (57 %) ja opiskelemaan (37 %).</a:t>
            </a:r>
            <a:endParaRPr lang="fi-FI" sz="1400" dirty="0"/>
          </a:p>
          <a:p>
            <a:pPr marL="285750" indent="-285750">
              <a:buFont typeface="Arial" panose="020B0604020202020204" pitchFamily="34" charset="0"/>
              <a:buChar char="•"/>
            </a:pPr>
            <a:r>
              <a:rPr lang="fi-FI" sz="1400" dirty="0" smtClean="0"/>
              <a:t>Päivittäin tai useita kertoja viikossa käyvät pitävät kirjaston äänimaailmaa keskimääräistä useammin erittäin tai melko häiritsevänä.</a:t>
            </a:r>
          </a:p>
          <a:p>
            <a:pPr marL="285750" indent="-285750">
              <a:buFont typeface="Arial" panose="020B0604020202020204" pitchFamily="34" charset="0"/>
              <a:buChar char="•"/>
            </a:pPr>
            <a:r>
              <a:rPr lang="fi-FI" sz="1400" dirty="0" smtClean="0"/>
              <a:t>Myös ihannekirjastossa aktiiviset kävijät pitävät pääosin tärkeinä samoja asioita kuin muutkin. Päivittäin käyville asiakkaille on kuitenkin muita vähemmän tärkeää, että kirjastossa on toimintaa ja tapahtumia lapsille ja nuorille. Vähintään kerran viikossa käyvät eivät pidä kirjaston roolia lainaamis- kirjastoasioiden hoitopaikkana aivan yhtä tärkeänä kuin muut. Heillä tärkeimmäksi nouseekin se, että kirjastosta löytyy mahdollisuus rauhalliseen asiointiin ja työskentelyyn.</a:t>
            </a:r>
            <a:endParaRPr lang="fi-FI" sz="1400" dirty="0"/>
          </a:p>
        </p:txBody>
      </p:sp>
      <p:sp>
        <p:nvSpPr>
          <p:cNvPr id="6" name="Pyöristetty suorakulmio 5"/>
          <p:cNvSpPr/>
          <p:nvPr/>
        </p:nvSpPr>
        <p:spPr>
          <a:xfrm>
            <a:off x="1271587" y="2156346"/>
            <a:ext cx="3241973" cy="117370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Tree>
    <p:extLst>
      <p:ext uri="{BB962C8B-B14F-4D97-AF65-F5344CB8AC3E}">
        <p14:creationId xmlns:p14="http://schemas.microsoft.com/office/powerpoint/2010/main" val="261831730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2"/>
          <a:stretch>
            <a:fillRect/>
          </a:stretch>
        </p:blipFill>
        <p:spPr>
          <a:xfrm>
            <a:off x="651489" y="1700213"/>
            <a:ext cx="4419983" cy="2438611"/>
          </a:xfrm>
          <a:prstGeom prst="rect">
            <a:avLst/>
          </a:prstGeom>
        </p:spPr>
      </p:pic>
      <p:sp>
        <p:nvSpPr>
          <p:cNvPr id="2" name="Otsikko 1"/>
          <p:cNvSpPr>
            <a:spLocks noGrp="1"/>
          </p:cNvSpPr>
          <p:nvPr>
            <p:ph type="ctrTitle"/>
          </p:nvPr>
        </p:nvSpPr>
        <p:spPr/>
        <p:txBody>
          <a:bodyPr/>
          <a:lstStyle/>
          <a:p>
            <a:r>
              <a:rPr lang="fi-FI" dirty="0" smtClean="0"/>
              <a:t>Kirjasto eri elämäntilanteissa</a:t>
            </a:r>
            <a:endParaRPr lang="fi-FI" dirty="0"/>
          </a:p>
        </p:txBody>
      </p:sp>
      <p:sp>
        <p:nvSpPr>
          <p:cNvPr id="3" name="Tekstiruutu 2"/>
          <p:cNvSpPr txBox="1"/>
          <p:nvPr/>
        </p:nvSpPr>
        <p:spPr>
          <a:xfrm>
            <a:off x="4735774" y="1692077"/>
            <a:ext cx="7013314" cy="5047536"/>
          </a:xfrm>
          <a:prstGeom prst="rect">
            <a:avLst/>
          </a:prstGeom>
          <a:solidFill>
            <a:schemeClr val="bg1"/>
          </a:solidFill>
          <a:ln>
            <a:solidFill>
              <a:srgbClr val="106894"/>
            </a:solidFill>
          </a:ln>
        </p:spPr>
        <p:txBody>
          <a:bodyPr wrap="square" rtlCol="0">
            <a:spAutoFit/>
          </a:bodyPr>
          <a:lstStyle/>
          <a:p>
            <a:pPr marL="285750" indent="-285750">
              <a:buFont typeface="Arial" panose="020B0604020202020204" pitchFamily="34" charset="0"/>
              <a:buChar char="•"/>
            </a:pPr>
            <a:r>
              <a:rPr lang="fi-FI" sz="1400" dirty="0" smtClean="0"/>
              <a:t>Opiskelijat ja koululaiset ovat kirjastolla yleensä lainaamassa, lukemassa tai opiskelemassa. He vastaavat muita harvemmin kiinnittävänsä huomiota omiin ääniinsä kirjastossa. Vastaavaa eroa ei kuitenkaan ole huomion kiinnittämisessä muiden ääniin. He vastaavat muita useammin, että lasten ja koululaisten äänet kuuluvat kirjaston arkeen. Heille onkin muita tärkeämpää, että kirjasto tarjoaa mahdollisuuden rauhalliseen työskentelyyn ja toisaalta mahdollisuuden tavata muita ja viettää aikaa.</a:t>
            </a:r>
          </a:p>
          <a:p>
            <a:pPr marL="285750" indent="-285750">
              <a:buFont typeface="Arial" panose="020B0604020202020204" pitchFamily="34" charset="0"/>
              <a:buChar char="•"/>
            </a:pPr>
            <a:r>
              <a:rPr lang="fi-FI" sz="1400" dirty="0" smtClean="0"/>
              <a:t>Työssäkäyvät tulevat kirjastoon yleensä lainaamaan aineistoja, lukemaan tai työskentelemään. He viihtyvät yleensä kirjastossa melko hyvin ja käyvät useimmiten kerran viikossa tai kerran kuukaudessa. Kirjaston äänimaailmaa he pitävät yleensä melko miellyttävänä.</a:t>
            </a:r>
          </a:p>
          <a:p>
            <a:pPr marL="285750" indent="-285750">
              <a:buFont typeface="Arial" panose="020B0604020202020204" pitchFamily="34" charset="0"/>
              <a:buChar char="•"/>
            </a:pPr>
            <a:r>
              <a:rPr lang="fi-FI" sz="1400" dirty="0" smtClean="0"/>
              <a:t>Työttömät viihtyvät kirjastossa keskimäärin hieman muita paremmin. He ovat keskimääräistä useammin sitä mieltä, etteivät kirjaston henkilökunnan työskentelyn äänet kuulu kirjaston arkeen. Useimmiten he lainaavat aineistoja, käyttävät kirjaston tietokonetta tai muita laitetta ja lukevat.</a:t>
            </a:r>
          </a:p>
          <a:p>
            <a:pPr marL="285750" indent="-285750">
              <a:buFont typeface="Arial" panose="020B0604020202020204" pitchFamily="34" charset="0"/>
              <a:buChar char="•"/>
            </a:pPr>
            <a:r>
              <a:rPr lang="fi-FI" sz="1400" dirty="0" smtClean="0"/>
              <a:t>Eläkeläiset vastaavat muita useammin, etteivät viihdy kirjastossa hyvin tai huonosti. He ovat yleensä kirjastolla lainaamassa tai lukemassa</a:t>
            </a:r>
            <a:r>
              <a:rPr lang="fi-FI" sz="1400" dirty="0"/>
              <a:t> </a:t>
            </a:r>
            <a:r>
              <a:rPr lang="fi-FI" sz="1400" dirty="0" smtClean="0"/>
              <a:t>ja käyvät kirjastossa kotiäitien ja –isien ohella kaikkein useimmin vähintään kerran viikossa. He vastaavat muita harvemmin, että aikuisten äänet kuuluvat kirjaston arkeen. Eläkeläiset pitävät muita tärkeämpänä, että kirjasto on elävä ja tapahtumien täyttämä ja muita vähemmän tärkeänä mahdollisuutta tavata muita.</a:t>
            </a:r>
          </a:p>
          <a:p>
            <a:pPr marL="285750" indent="-285750">
              <a:buFont typeface="Arial" panose="020B0604020202020204" pitchFamily="34" charset="0"/>
              <a:buChar char="•"/>
            </a:pPr>
            <a:r>
              <a:rPr lang="fi-FI" sz="1400" dirty="0" smtClean="0"/>
              <a:t>Kotiäidit ja -isät pitävät muita tärkeämpinä asioina mahdollisuutta lainata aineistoja, tavata muita ja viettää aikaa sekä tilaa, joka tarjoaa toimintaa lapsille ja nuorille. Muita vähemmän tärkeänä he pitävät mahdollisuutta rauhalliseen asiointiin ja työskentelyyn.</a:t>
            </a:r>
          </a:p>
        </p:txBody>
      </p:sp>
    </p:spTree>
    <p:extLst>
      <p:ext uri="{BB962C8B-B14F-4D97-AF65-F5344CB8AC3E}">
        <p14:creationId xmlns:p14="http://schemas.microsoft.com/office/powerpoint/2010/main" val="90219997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otsikko 1"/>
          <p:cNvSpPr>
            <a:spLocks noGrp="1"/>
          </p:cNvSpPr>
          <p:nvPr>
            <p:ph type="subTitle" idx="4294967295"/>
          </p:nvPr>
        </p:nvSpPr>
        <p:spPr>
          <a:xfrm>
            <a:off x="1127124" y="1700213"/>
            <a:ext cx="9995802" cy="4199882"/>
          </a:xfrm>
        </p:spPr>
        <p:txBody>
          <a:bodyPr>
            <a:normAutofit fontScale="92500" lnSpcReduction="20000"/>
          </a:bodyPr>
          <a:lstStyle/>
          <a:p>
            <a:r>
              <a:rPr lang="fi-FI" sz="1600" dirty="0" smtClean="0"/>
              <a:t>Verkkokyselyyn vastanneet ovat useimmiten työssäkäyviä ja käyvät kirjastossa vähintään kerran viikossa. Valtaosa vastanneista on naisia. Vastaajat käyvät kirjastossa useimmin lainaamassa aineistoja, lukemassa, käyttämässä laitteita tai osallistumassa tapahtumaan tms. </a:t>
            </a:r>
          </a:p>
          <a:p>
            <a:r>
              <a:rPr lang="fi-FI" sz="1600" dirty="0" smtClean="0"/>
              <a:t>Vastanneet viihtyvät yleensä kirjastossa erittäin tai melko hyvin (76 %). </a:t>
            </a:r>
            <a:r>
              <a:rPr lang="fi-FI" sz="1600" dirty="0"/>
              <a:t>Viihtymistä edistävinä asioina </a:t>
            </a:r>
            <a:r>
              <a:rPr lang="fi-FI" sz="1600" dirty="0" smtClean="0"/>
              <a:t>mainitaan erityisesti hiljaisuus ja rauhallisuus sekä ystävällinen henkilökunta. Myös hyvä valikoima, tilavuus, ilmapiiri, valoisuus ja esteettisyyteen liittyvät asiat saavat monia mainintoja.  </a:t>
            </a:r>
          </a:p>
          <a:p>
            <a:r>
              <a:rPr lang="fi-FI" sz="1600" dirty="0" smtClean="0"/>
              <a:t>Pääkaupunkiseudun vastaajat ovat muun Suomen vastaajia selkeästi kriittisempiä ja kaikki huonosti tai melko huonosti viihtyneet ovat asioineet pääkaupunkiseudulla. Viihtyvyyttä heikentävinä asioina vastaajat nostavat esiin ennen kaikkea meluisuuden yleisesti, tapahtumien äänekkyyden, rauhallisen tilan puutteen, vaikeuden löytää aineistoja ja nuorison häiritsevän käytöksen.</a:t>
            </a:r>
          </a:p>
          <a:p>
            <a:r>
              <a:rPr lang="fi-FI" sz="1600" dirty="0" smtClean="0"/>
              <a:t>Kirjastojen äänimaailma jakaakin mielipiteitä yleistä viihtyvyyttä enemmän:</a:t>
            </a:r>
          </a:p>
          <a:p>
            <a:pPr marL="285750" indent="-285750">
              <a:buFont typeface="Arial" panose="020B0604020202020204" pitchFamily="34" charset="0"/>
              <a:buChar char="•"/>
            </a:pPr>
            <a:r>
              <a:rPr lang="fi-FI" sz="1600" dirty="0" smtClean="0"/>
              <a:t>Useampi vastaaja, joka toteaa ettei viihdy hyvin eikä huonosti, pitää kirjaston äänimaailmaa erittäin tai melko häiritsevänä. </a:t>
            </a:r>
          </a:p>
          <a:p>
            <a:pPr marL="285750" indent="-285750">
              <a:buFont typeface="Arial" panose="020B0604020202020204" pitchFamily="34" charset="0"/>
              <a:buChar char="•"/>
            </a:pPr>
            <a:r>
              <a:rPr lang="fi-FI" sz="1600" dirty="0" smtClean="0"/>
              <a:t>Valtaosa vastaajista kiinnittääkin huomiota sekä omiin että muiden aiheuttamiin ääniin ja ne jotka pitävät kirjastojen äänimaailmaa melko tai erittäin häiritsevänä ovat selvästi muita useammin sitä mieltä, että eri ikäisten ihmisten äänet eivät kuulu kirjaston arkeen. Henkilökunnan työskentelyn, laitteiden ja rakennuksen äänet kuuluvat valtaosan vastaajista mielestä kirjaston arkeen.</a:t>
            </a:r>
            <a:endParaRPr lang="fi-FI" sz="1600" dirty="0"/>
          </a:p>
          <a:p>
            <a:r>
              <a:rPr lang="fi-FI" sz="1600" dirty="0" smtClean="0"/>
              <a:t>Ihannekirjastosta kysyttäessä tärkeimpinä asioina pidetään sitä, että kirjasto on tila, jossa asiakkaat lainaavat aineistoa ja hoitavat muita kirjastoasioita. Lähes yhtä tärkeänä pidettiin, että kirjasto tarjoaa mahdollisuuden rauhalliseen asiointiin, työskentelyyn ja lukemiseen. Pääkaupunkiseutuun verrattuna muualla Suomessa pidetään selkeästi tärkeämpänä mahdollisuutta tavata ihmisiä ja viettää aikaa kirjastossa sekä kirjaston toimimista elävänä ja tapahtumien täyttämänä tilana.</a:t>
            </a:r>
          </a:p>
        </p:txBody>
      </p:sp>
      <p:sp>
        <p:nvSpPr>
          <p:cNvPr id="3" name="Otsikko 2"/>
          <p:cNvSpPr>
            <a:spLocks noGrp="1"/>
          </p:cNvSpPr>
          <p:nvPr>
            <p:ph type="ctrTitle"/>
          </p:nvPr>
        </p:nvSpPr>
        <p:spPr>
          <a:xfrm>
            <a:off x="1127125" y="367700"/>
            <a:ext cx="8207944" cy="1332513"/>
          </a:xfrm>
        </p:spPr>
        <p:txBody>
          <a:bodyPr/>
          <a:lstStyle/>
          <a:p>
            <a:r>
              <a:rPr lang="fi-FI" dirty="0" smtClean="0"/>
              <a:t>Yhteenveto verkkokyselyn vastauksista</a:t>
            </a:r>
            <a:endParaRPr lang="fi-FI" dirty="0"/>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10642" y="358991"/>
            <a:ext cx="2210730" cy="1341222"/>
          </a:xfrm>
          <a:prstGeom prst="rect">
            <a:avLst/>
          </a:prstGeom>
        </p:spPr>
      </p:pic>
    </p:spTree>
    <p:extLst>
      <p:ext uri="{BB962C8B-B14F-4D97-AF65-F5344CB8AC3E}">
        <p14:creationId xmlns:p14="http://schemas.microsoft.com/office/powerpoint/2010/main" val="258097711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127125" y="374650"/>
            <a:ext cx="10515600" cy="1325563"/>
          </a:xfrm>
        </p:spPr>
        <p:txBody>
          <a:bodyPr/>
          <a:lstStyle/>
          <a:p>
            <a:r>
              <a:rPr lang="fi-FI" dirty="0" smtClean="0"/>
              <a:t>Yhteystiedot</a:t>
            </a:r>
            <a:endParaRPr lang="fi-FI" dirty="0"/>
          </a:p>
        </p:txBody>
      </p:sp>
      <p:sp>
        <p:nvSpPr>
          <p:cNvPr id="3" name="Alaotsikko 2"/>
          <p:cNvSpPr>
            <a:spLocks noGrp="1"/>
          </p:cNvSpPr>
          <p:nvPr>
            <p:ph type="subTitle" idx="1"/>
          </p:nvPr>
        </p:nvSpPr>
        <p:spPr/>
        <p:txBody>
          <a:bodyPr/>
          <a:lstStyle/>
          <a:p>
            <a:r>
              <a:rPr lang="fi-FI" sz="1500" dirty="0" smtClean="0"/>
              <a:t>Tutkimusjohtaja</a:t>
            </a:r>
            <a:endParaRPr lang="fi-FI" sz="1500" dirty="0"/>
          </a:p>
          <a:p>
            <a:r>
              <a:rPr lang="fi-FI" sz="1500" dirty="0" smtClean="0"/>
              <a:t>Heli Koivu</a:t>
            </a:r>
            <a:endParaRPr lang="fi-FI" sz="1500" dirty="0"/>
          </a:p>
          <a:p>
            <a:r>
              <a:rPr lang="fi-FI" sz="1500" dirty="0"/>
              <a:t>Puh. </a:t>
            </a:r>
            <a:r>
              <a:rPr lang="fi-FI" sz="1500" dirty="0" smtClean="0"/>
              <a:t>040 743 5334</a:t>
            </a:r>
            <a:endParaRPr lang="fi-FI" sz="1500" dirty="0"/>
          </a:p>
          <a:p>
            <a:r>
              <a:rPr lang="fi-FI" sz="1500" dirty="0" smtClean="0"/>
              <a:t>heli.koivu@informatumresearch.fi</a:t>
            </a:r>
            <a:endParaRPr lang="fi-FI" sz="1500" dirty="0"/>
          </a:p>
          <a:p>
            <a:endParaRPr lang="fi-FI" sz="1500" dirty="0"/>
          </a:p>
          <a:p>
            <a:r>
              <a:rPr lang="fi-FI" sz="1500" dirty="0"/>
              <a:t>Tutkimuspäällikkö</a:t>
            </a:r>
          </a:p>
          <a:p>
            <a:r>
              <a:rPr lang="fi-FI" sz="1500" dirty="0" smtClean="0"/>
              <a:t>Laura Joki</a:t>
            </a:r>
            <a:endParaRPr lang="fi-FI" sz="1500" dirty="0"/>
          </a:p>
          <a:p>
            <a:r>
              <a:rPr lang="fi-FI" sz="1500" dirty="0"/>
              <a:t>Puh. 040 </a:t>
            </a:r>
            <a:r>
              <a:rPr lang="fi-FI" sz="1500" dirty="0" smtClean="0"/>
              <a:t>0304 025</a:t>
            </a:r>
            <a:endParaRPr lang="fi-FI" sz="1500" dirty="0"/>
          </a:p>
          <a:p>
            <a:r>
              <a:rPr lang="fi-FI" sz="1500" dirty="0"/>
              <a:t>l</a:t>
            </a:r>
            <a:r>
              <a:rPr lang="fi-FI" sz="1500" dirty="0" smtClean="0"/>
              <a:t>aura.joki@informatumresearch.fi</a:t>
            </a:r>
            <a:endParaRPr lang="fi-FI" sz="1500" dirty="0"/>
          </a:p>
          <a:p>
            <a:endParaRPr lang="fi-FI" sz="1500" dirty="0" smtClean="0"/>
          </a:p>
          <a:p>
            <a:endParaRPr lang="fi-FI" sz="1500" dirty="0"/>
          </a:p>
          <a:p>
            <a:r>
              <a:rPr lang="fi-FI" sz="1500" dirty="0" smtClean="0"/>
              <a:t>www.informatumresearch.fi</a:t>
            </a:r>
            <a:endParaRPr lang="fi-FI" sz="1500" dirty="0"/>
          </a:p>
        </p:txBody>
      </p:sp>
    </p:spTree>
    <p:extLst>
      <p:ext uri="{BB962C8B-B14F-4D97-AF65-F5344CB8AC3E}">
        <p14:creationId xmlns:p14="http://schemas.microsoft.com/office/powerpoint/2010/main" val="31157843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ctrTitle"/>
          </p:nvPr>
        </p:nvSpPr>
        <p:spPr/>
        <p:txBody>
          <a:bodyPr/>
          <a:lstStyle/>
          <a:p>
            <a:r>
              <a:rPr lang="fi-FI" dirty="0"/>
              <a:t>Tavoite ja miten tutkimus tehtiin</a:t>
            </a:r>
          </a:p>
        </p:txBody>
      </p:sp>
      <p:sp>
        <p:nvSpPr>
          <p:cNvPr id="4" name="Alaotsikko 2"/>
          <p:cNvSpPr>
            <a:spLocks noGrp="1"/>
          </p:cNvSpPr>
          <p:nvPr>
            <p:ph type="subTitle" idx="4294967295"/>
          </p:nvPr>
        </p:nvSpPr>
        <p:spPr>
          <a:xfrm>
            <a:off x="1127125" y="1844675"/>
            <a:ext cx="9563287" cy="4569572"/>
          </a:xfrm>
        </p:spPr>
        <p:txBody>
          <a:bodyPr numCol="2" spcCol="720000">
            <a:noAutofit/>
          </a:bodyPr>
          <a:lstStyle/>
          <a:p>
            <a:pPr algn="l"/>
            <a:r>
              <a:rPr lang="fi-FI" dirty="0" smtClean="0"/>
              <a:t>Tutkimuksen tausta ja tavoite</a:t>
            </a:r>
            <a:endParaRPr lang="fi-FI" dirty="0"/>
          </a:p>
          <a:p>
            <a:r>
              <a:rPr lang="fi-FI" sz="1400" dirty="0"/>
              <a:t>Helsingin kaupunginkirjasto </a:t>
            </a:r>
            <a:r>
              <a:rPr lang="fi-FI" sz="1400" dirty="0" smtClean="0"/>
              <a:t>teetti </a:t>
            </a:r>
            <a:r>
              <a:rPr lang="fi-FI" sz="1400" dirty="0"/>
              <a:t>osana hallinnoimaansa </a:t>
            </a:r>
            <a:r>
              <a:rPr lang="fi-FI" sz="1400" dirty="0" smtClean="0"/>
              <a:t>”Yleisten </a:t>
            </a:r>
            <a:r>
              <a:rPr lang="fi-FI" sz="1400" dirty="0"/>
              <a:t>kirjastojen muuttuva </a:t>
            </a:r>
            <a:r>
              <a:rPr lang="fi-FI" sz="1400" dirty="0" smtClean="0"/>
              <a:t>äänimaisema” </a:t>
            </a:r>
            <a:r>
              <a:rPr lang="fi-FI" sz="1400" dirty="0"/>
              <a:t>-tutkimushanketta asiakastutkimuksen. Tutkimuksen tavoitteena </a:t>
            </a:r>
            <a:r>
              <a:rPr lang="fi-FI" sz="1400" dirty="0" smtClean="0"/>
              <a:t>oli </a:t>
            </a:r>
            <a:r>
              <a:rPr lang="fi-FI" sz="1400" dirty="0"/>
              <a:t>selvittää </a:t>
            </a:r>
            <a:r>
              <a:rPr lang="fi-FI" sz="1400" dirty="0" smtClean="0"/>
              <a:t>asiakkaiden kirjastojen tunnelmaan, äänimaisemaan ja erilaisiin tiloihin kohdistamia </a:t>
            </a:r>
            <a:r>
              <a:rPr lang="fi-FI" sz="1400" dirty="0"/>
              <a:t>odotuksia ja toiveita</a:t>
            </a:r>
            <a:r>
              <a:rPr lang="fi-FI" sz="1400" dirty="0" smtClean="0"/>
              <a:t>.</a:t>
            </a:r>
          </a:p>
          <a:p>
            <a:r>
              <a:rPr lang="fi-FI" sz="1400" dirty="0" smtClean="0"/>
              <a:t>Tutkimuksen käytännön toteutuksesta vastasi Informatum Research</a:t>
            </a:r>
            <a:r>
              <a:rPr lang="fi-FI" sz="1400" dirty="0"/>
              <a:t> </a:t>
            </a:r>
            <a:r>
              <a:rPr lang="fi-FI" sz="1400" dirty="0" smtClean="0"/>
              <a:t>Oy toteuttamalla asiakashaastattelut sekä ohjelmoimalla verkkokyselyn ja analysoimalla tutkimusaineistot sekä koostamalla niistä raportit.</a:t>
            </a:r>
          </a:p>
          <a:p>
            <a:r>
              <a:rPr lang="fi-FI" dirty="0" smtClean="0"/>
              <a:t>Miten </a:t>
            </a:r>
            <a:r>
              <a:rPr lang="fi-FI" dirty="0"/>
              <a:t>tutkimus tehtiin</a:t>
            </a:r>
          </a:p>
          <a:p>
            <a:r>
              <a:rPr lang="fi-FI" sz="1400" dirty="0" smtClean="0"/>
              <a:t>Kirjastojen verkkosivujen kautta oli mahdollista osallistua kirjastojen tunnelmaa ja ilmapiiriä koskevaan kyselyyn 2.5.–2.6.2016.</a:t>
            </a:r>
          </a:p>
          <a:p>
            <a:r>
              <a:rPr lang="fi-FI" sz="1400" dirty="0" smtClean="0"/>
              <a:t>Lomakkeella kysyttiin myös kirjastojen äänimaailmasta, mutta vastaajaa ei heti saatetekstissä ohjattu ajattelemaan </a:t>
            </a:r>
          </a:p>
          <a:p>
            <a:endParaRPr lang="fi-FI" sz="1400" dirty="0"/>
          </a:p>
          <a:p>
            <a:endParaRPr lang="fi-FI" sz="1400" dirty="0" smtClean="0"/>
          </a:p>
          <a:p>
            <a:r>
              <a:rPr lang="fi-FI" sz="1400" dirty="0" smtClean="0"/>
              <a:t>äänimaailmaa, jotta saatiin selville kuinka vahvasti äänet vaikuttavat ihmisten viihtymiseen ja kirjaston tunnelmaan muiden asioiden ohella.</a:t>
            </a:r>
          </a:p>
          <a:p>
            <a:r>
              <a:rPr lang="fi-FI" sz="1400" dirty="0" smtClean="0"/>
              <a:t>Yhteensä vastauksia saatiin 271 erilaisilta kirjaston käyttäjiltä, eri puolilta Suomea ja eri kirjastoja koskien. </a:t>
            </a:r>
            <a:r>
              <a:rPr lang="fi-FI" sz="1400" dirty="0"/>
              <a:t>31 % osallistuneista vastasi kyselyyn </a:t>
            </a:r>
            <a:r>
              <a:rPr lang="fi-FI" sz="1400" dirty="0" smtClean="0"/>
              <a:t>kirjastossa. Vastaajien taustatiedot on esitetty seuraavassa osiossa.</a:t>
            </a:r>
          </a:p>
          <a:p>
            <a:endParaRPr lang="fi-FI" sz="1400" dirty="0" smtClean="0"/>
          </a:p>
          <a:p>
            <a:endParaRPr lang="fi-FI" sz="1400" dirty="0"/>
          </a:p>
          <a:p>
            <a:endParaRPr lang="fi-FI" sz="1400" dirty="0" smtClean="0"/>
          </a:p>
          <a:p>
            <a:endParaRPr lang="fi-FI" sz="1400" dirty="0"/>
          </a:p>
          <a:p>
            <a:endParaRPr lang="fi-FI" sz="1400" dirty="0"/>
          </a:p>
          <a:p>
            <a:endParaRPr lang="fi-FI" sz="100" dirty="0" smtClean="0"/>
          </a:p>
        </p:txBody>
      </p:sp>
    </p:spTree>
    <p:extLst>
      <p:ext uri="{BB962C8B-B14F-4D97-AF65-F5344CB8AC3E}">
        <p14:creationId xmlns:p14="http://schemas.microsoft.com/office/powerpoint/2010/main" val="105346755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Raportin sisältö</a:t>
            </a:r>
          </a:p>
        </p:txBody>
      </p:sp>
      <p:sp>
        <p:nvSpPr>
          <p:cNvPr id="3" name="Alaotsikko 2"/>
          <p:cNvSpPr>
            <a:spLocks noGrp="1"/>
          </p:cNvSpPr>
          <p:nvPr>
            <p:ph type="subTitle" idx="1"/>
          </p:nvPr>
        </p:nvSpPr>
        <p:spPr/>
        <p:txBody>
          <a:bodyPr/>
          <a:lstStyle/>
          <a:p>
            <a:r>
              <a:rPr lang="fi-FI" dirty="0"/>
              <a:t>Tausta ja toteutus</a:t>
            </a:r>
          </a:p>
          <a:p>
            <a:r>
              <a:rPr lang="fi-FI" b="1" dirty="0">
                <a:solidFill>
                  <a:srgbClr val="E44C5C"/>
                </a:solidFill>
              </a:rPr>
              <a:t>Vastaajien taustatiedot</a:t>
            </a:r>
          </a:p>
          <a:p>
            <a:r>
              <a:rPr lang="fi-FI" dirty="0" smtClean="0"/>
              <a:t>Kirjaston tunnelma</a:t>
            </a:r>
            <a:endParaRPr lang="fi-FI" dirty="0"/>
          </a:p>
          <a:p>
            <a:r>
              <a:rPr lang="fi-FI" dirty="0" smtClean="0"/>
              <a:t>Kirjaston käyttö</a:t>
            </a:r>
            <a:endParaRPr lang="fi-FI" dirty="0"/>
          </a:p>
          <a:p>
            <a:r>
              <a:rPr lang="fi-FI" dirty="0" smtClean="0"/>
              <a:t>Ihannekirjasto</a:t>
            </a:r>
          </a:p>
          <a:p>
            <a:r>
              <a:rPr lang="fi-FI" dirty="0" smtClean="0"/>
              <a:t>Yhteenveto tuloksista</a:t>
            </a:r>
            <a:endParaRPr lang="fi-FI" dirty="0"/>
          </a:p>
          <a:p>
            <a:endParaRPr lang="fi-FI" dirty="0"/>
          </a:p>
          <a:p>
            <a:endParaRPr lang="fi-FI" dirty="0"/>
          </a:p>
        </p:txBody>
      </p:sp>
    </p:spTree>
    <p:extLst>
      <p:ext uri="{BB962C8B-B14F-4D97-AF65-F5344CB8AC3E}">
        <p14:creationId xmlns:p14="http://schemas.microsoft.com/office/powerpoint/2010/main" val="34402994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Vastaajien taustatiedot – ikä ja sukupuoli</a:t>
            </a:r>
            <a:endParaRPr lang="fi-FI" dirty="0"/>
          </a:p>
        </p:txBody>
      </p:sp>
      <p:sp>
        <p:nvSpPr>
          <p:cNvPr id="9" name="Tekstiruutu 8"/>
          <p:cNvSpPr txBox="1"/>
          <p:nvPr/>
        </p:nvSpPr>
        <p:spPr>
          <a:xfrm>
            <a:off x="1053698" y="1619769"/>
            <a:ext cx="2314095" cy="307777"/>
          </a:xfrm>
          <a:prstGeom prst="rect">
            <a:avLst/>
          </a:prstGeom>
          <a:noFill/>
        </p:spPr>
        <p:txBody>
          <a:bodyPr wrap="none" rtlCol="0">
            <a:spAutoFit/>
          </a:bodyPr>
          <a:lstStyle/>
          <a:p>
            <a:r>
              <a:rPr lang="fi-FI" sz="1400" dirty="0" smtClean="0"/>
              <a:t>Ikäjakauma kaikki vastanneet</a:t>
            </a:r>
            <a:endParaRPr lang="fi-FI" sz="1400" dirty="0"/>
          </a:p>
        </p:txBody>
      </p:sp>
      <p:sp>
        <p:nvSpPr>
          <p:cNvPr id="15" name="Tekstiruutu 14"/>
          <p:cNvSpPr txBox="1"/>
          <p:nvPr/>
        </p:nvSpPr>
        <p:spPr>
          <a:xfrm>
            <a:off x="5951538" y="1606386"/>
            <a:ext cx="2821413" cy="307777"/>
          </a:xfrm>
          <a:prstGeom prst="rect">
            <a:avLst/>
          </a:prstGeom>
          <a:noFill/>
        </p:spPr>
        <p:txBody>
          <a:bodyPr wrap="none" rtlCol="0">
            <a:spAutoFit/>
          </a:bodyPr>
          <a:lstStyle/>
          <a:p>
            <a:r>
              <a:rPr lang="fi-FI" sz="1400" dirty="0" smtClean="0"/>
              <a:t>Sukupuolijakauma kaikki vastanneet</a:t>
            </a:r>
            <a:endParaRPr lang="fi-FI" sz="1400" dirty="0"/>
          </a:p>
        </p:txBody>
      </p:sp>
      <p:pic>
        <p:nvPicPr>
          <p:cNvPr id="4" name="Kuva 3"/>
          <p:cNvPicPr>
            <a:picLocks noChangeAspect="1"/>
          </p:cNvPicPr>
          <p:nvPr/>
        </p:nvPicPr>
        <p:blipFill>
          <a:blip r:embed="rId2"/>
          <a:stretch>
            <a:fillRect/>
          </a:stretch>
        </p:blipFill>
        <p:spPr>
          <a:xfrm>
            <a:off x="5635136" y="1927546"/>
            <a:ext cx="4200578" cy="1414799"/>
          </a:xfrm>
          <a:prstGeom prst="rect">
            <a:avLst/>
          </a:prstGeom>
        </p:spPr>
      </p:pic>
      <p:pic>
        <p:nvPicPr>
          <p:cNvPr id="5" name="Kuva 4"/>
          <p:cNvPicPr>
            <a:picLocks noChangeAspect="1"/>
          </p:cNvPicPr>
          <p:nvPr/>
        </p:nvPicPr>
        <p:blipFill>
          <a:blip r:embed="rId3"/>
          <a:stretch>
            <a:fillRect/>
          </a:stretch>
        </p:blipFill>
        <p:spPr>
          <a:xfrm>
            <a:off x="850213" y="1914163"/>
            <a:ext cx="4090771" cy="2371550"/>
          </a:xfrm>
          <a:prstGeom prst="rect">
            <a:avLst/>
          </a:prstGeom>
        </p:spPr>
      </p:pic>
    </p:spTree>
    <p:extLst>
      <p:ext uri="{BB962C8B-B14F-4D97-AF65-F5344CB8AC3E}">
        <p14:creationId xmlns:p14="http://schemas.microsoft.com/office/powerpoint/2010/main" val="29372721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Vastaajien taustatiedot – elämäntilanne ja kotitalouden koko</a:t>
            </a:r>
            <a:endParaRPr lang="fi-FI" dirty="0"/>
          </a:p>
        </p:txBody>
      </p:sp>
      <p:sp>
        <p:nvSpPr>
          <p:cNvPr id="9" name="Tekstiruutu 8"/>
          <p:cNvSpPr txBox="1"/>
          <p:nvPr/>
        </p:nvSpPr>
        <p:spPr>
          <a:xfrm>
            <a:off x="1127125" y="1612583"/>
            <a:ext cx="2112758" cy="307777"/>
          </a:xfrm>
          <a:prstGeom prst="rect">
            <a:avLst/>
          </a:prstGeom>
          <a:noFill/>
        </p:spPr>
        <p:txBody>
          <a:bodyPr wrap="none" rtlCol="0">
            <a:spAutoFit/>
          </a:bodyPr>
          <a:lstStyle/>
          <a:p>
            <a:r>
              <a:rPr lang="fi-FI" sz="1400" dirty="0" smtClean="0"/>
              <a:t>Mikä on elämäntilanteesi?</a:t>
            </a:r>
            <a:endParaRPr lang="fi-FI" sz="1400" dirty="0"/>
          </a:p>
        </p:txBody>
      </p:sp>
      <p:pic>
        <p:nvPicPr>
          <p:cNvPr id="10" name="Kuva 9"/>
          <p:cNvPicPr>
            <a:picLocks noChangeAspect="1"/>
          </p:cNvPicPr>
          <p:nvPr/>
        </p:nvPicPr>
        <p:blipFill>
          <a:blip r:embed="rId2"/>
          <a:stretch>
            <a:fillRect/>
          </a:stretch>
        </p:blipFill>
        <p:spPr>
          <a:xfrm>
            <a:off x="1127125" y="1961939"/>
            <a:ext cx="4419983" cy="2438611"/>
          </a:xfrm>
          <a:prstGeom prst="rect">
            <a:avLst/>
          </a:prstGeom>
        </p:spPr>
      </p:pic>
      <p:pic>
        <p:nvPicPr>
          <p:cNvPr id="11" name="Kuva 10"/>
          <p:cNvPicPr>
            <a:picLocks noChangeAspect="1"/>
          </p:cNvPicPr>
          <p:nvPr/>
        </p:nvPicPr>
        <p:blipFill>
          <a:blip r:embed="rId3"/>
          <a:stretch>
            <a:fillRect/>
          </a:stretch>
        </p:blipFill>
        <p:spPr>
          <a:xfrm>
            <a:off x="6101877" y="2041194"/>
            <a:ext cx="4426080" cy="2359356"/>
          </a:xfrm>
          <a:prstGeom prst="rect">
            <a:avLst/>
          </a:prstGeom>
        </p:spPr>
      </p:pic>
      <p:sp>
        <p:nvSpPr>
          <p:cNvPr id="12" name="Tekstiruutu 11"/>
          <p:cNvSpPr txBox="1"/>
          <p:nvPr/>
        </p:nvSpPr>
        <p:spPr>
          <a:xfrm>
            <a:off x="6101877" y="1612582"/>
            <a:ext cx="1489318" cy="307777"/>
          </a:xfrm>
          <a:prstGeom prst="rect">
            <a:avLst/>
          </a:prstGeom>
          <a:noFill/>
        </p:spPr>
        <p:txBody>
          <a:bodyPr wrap="none" rtlCol="0">
            <a:spAutoFit/>
          </a:bodyPr>
          <a:lstStyle/>
          <a:p>
            <a:r>
              <a:rPr lang="fi-FI" sz="1400" dirty="0" smtClean="0"/>
              <a:t>Kotitaloutesi koko</a:t>
            </a:r>
            <a:endParaRPr lang="fi-FI" sz="1400" dirty="0"/>
          </a:p>
        </p:txBody>
      </p:sp>
    </p:spTree>
    <p:extLst>
      <p:ext uri="{BB962C8B-B14F-4D97-AF65-F5344CB8AC3E}">
        <p14:creationId xmlns:p14="http://schemas.microsoft.com/office/powerpoint/2010/main" val="291621306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Kuinka usein käyt kirjastossa</a:t>
            </a:r>
            <a:endParaRPr lang="fi-FI" dirty="0"/>
          </a:p>
        </p:txBody>
      </p:sp>
      <p:pic>
        <p:nvPicPr>
          <p:cNvPr id="3" name="Kuva 2"/>
          <p:cNvPicPr>
            <a:picLocks noChangeAspect="1"/>
          </p:cNvPicPr>
          <p:nvPr/>
        </p:nvPicPr>
        <p:blipFill>
          <a:blip r:embed="rId2"/>
          <a:stretch>
            <a:fillRect/>
          </a:stretch>
        </p:blipFill>
        <p:spPr>
          <a:xfrm>
            <a:off x="1127125" y="1844675"/>
            <a:ext cx="6383065" cy="3639627"/>
          </a:xfrm>
          <a:prstGeom prst="rect">
            <a:avLst/>
          </a:prstGeom>
        </p:spPr>
      </p:pic>
    </p:spTree>
    <p:extLst>
      <p:ext uri="{BB962C8B-B14F-4D97-AF65-F5344CB8AC3E}">
        <p14:creationId xmlns:p14="http://schemas.microsoft.com/office/powerpoint/2010/main" val="381154169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Missä kirjastossa yleensä käyt</a:t>
            </a:r>
            <a:endParaRPr lang="fi-FI" dirty="0"/>
          </a:p>
        </p:txBody>
      </p:sp>
      <p:pic>
        <p:nvPicPr>
          <p:cNvPr id="3" name="Kuva 2"/>
          <p:cNvPicPr>
            <a:picLocks noChangeAspect="1"/>
          </p:cNvPicPr>
          <p:nvPr/>
        </p:nvPicPr>
        <p:blipFill>
          <a:blip r:embed="rId2"/>
          <a:stretch>
            <a:fillRect/>
          </a:stretch>
        </p:blipFill>
        <p:spPr>
          <a:xfrm>
            <a:off x="1127124" y="1844675"/>
            <a:ext cx="8391177" cy="3682066"/>
          </a:xfrm>
          <a:prstGeom prst="rect">
            <a:avLst/>
          </a:prstGeom>
        </p:spPr>
      </p:pic>
      <p:sp>
        <p:nvSpPr>
          <p:cNvPr id="6" name="Tekstiruutu 5"/>
          <p:cNvSpPr txBox="1"/>
          <p:nvPr/>
        </p:nvSpPr>
        <p:spPr>
          <a:xfrm>
            <a:off x="8839247" y="5293062"/>
            <a:ext cx="2873328" cy="1200329"/>
          </a:xfrm>
          <a:prstGeom prst="rect">
            <a:avLst/>
          </a:prstGeom>
          <a:noFill/>
          <a:ln>
            <a:solidFill>
              <a:srgbClr val="106894"/>
            </a:solidFill>
          </a:ln>
        </p:spPr>
        <p:txBody>
          <a:bodyPr wrap="square" rtlCol="0">
            <a:spAutoFit/>
          </a:bodyPr>
          <a:lstStyle/>
          <a:p>
            <a:r>
              <a:rPr lang="fi-FI" sz="1200" dirty="0" smtClean="0"/>
              <a:t>Sanapilven avulla voidaan </a:t>
            </a:r>
            <a:r>
              <a:rPr lang="fi-FI" sz="1200" dirty="0"/>
              <a:t>esittää </a:t>
            </a:r>
            <a:r>
              <a:rPr lang="fi-FI" sz="1200" dirty="0" smtClean="0"/>
              <a:t>haastateltujen avoimia </a:t>
            </a:r>
            <a:r>
              <a:rPr lang="fi-FI" sz="1200" dirty="0"/>
              <a:t>vastauksia visuaalisesti havainnollisessa </a:t>
            </a:r>
            <a:r>
              <a:rPr lang="fi-FI" sz="1200" dirty="0" smtClean="0"/>
              <a:t>muodossa. Mitä </a:t>
            </a:r>
            <a:r>
              <a:rPr lang="fi-FI" sz="1200" dirty="0"/>
              <a:t>suurempana sana näkyy </a:t>
            </a:r>
            <a:r>
              <a:rPr lang="fi-FI" sz="1200" dirty="0" smtClean="0"/>
              <a:t>sanapilvessä, </a:t>
            </a:r>
            <a:r>
              <a:rPr lang="fi-FI" sz="1200" dirty="0"/>
              <a:t>sitä useammin se on esiintynyt </a:t>
            </a:r>
            <a:r>
              <a:rPr lang="fi-FI" sz="1200" dirty="0" smtClean="0"/>
              <a:t>vastauksissa. </a:t>
            </a:r>
            <a:endParaRPr lang="fi-FI" sz="1200" dirty="0"/>
          </a:p>
        </p:txBody>
      </p:sp>
    </p:spTree>
    <p:extLst>
      <p:ext uri="{BB962C8B-B14F-4D97-AF65-F5344CB8AC3E}">
        <p14:creationId xmlns:p14="http://schemas.microsoft.com/office/powerpoint/2010/main" val="219752522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Raportin sisältö</a:t>
            </a:r>
          </a:p>
        </p:txBody>
      </p:sp>
      <p:sp>
        <p:nvSpPr>
          <p:cNvPr id="3" name="Alaotsikko 2"/>
          <p:cNvSpPr>
            <a:spLocks noGrp="1"/>
          </p:cNvSpPr>
          <p:nvPr>
            <p:ph type="subTitle" idx="1"/>
          </p:nvPr>
        </p:nvSpPr>
        <p:spPr/>
        <p:txBody>
          <a:bodyPr/>
          <a:lstStyle/>
          <a:p>
            <a:r>
              <a:rPr lang="fi-FI" dirty="0"/>
              <a:t>Tausta ja toteutus</a:t>
            </a:r>
          </a:p>
          <a:p>
            <a:r>
              <a:rPr lang="fi-FI" dirty="0"/>
              <a:t>Vastaajien taustatiedot</a:t>
            </a:r>
          </a:p>
          <a:p>
            <a:r>
              <a:rPr lang="fi-FI" b="1" dirty="0">
                <a:solidFill>
                  <a:srgbClr val="E44C5C"/>
                </a:solidFill>
              </a:rPr>
              <a:t>Kirjaston tunnelma</a:t>
            </a:r>
          </a:p>
          <a:p>
            <a:r>
              <a:rPr lang="fi-FI" dirty="0" smtClean="0"/>
              <a:t>Kirjaston käyttö</a:t>
            </a:r>
            <a:endParaRPr lang="fi-FI" dirty="0"/>
          </a:p>
          <a:p>
            <a:r>
              <a:rPr lang="fi-FI" dirty="0" smtClean="0"/>
              <a:t>Ihannekirjasto</a:t>
            </a:r>
          </a:p>
          <a:p>
            <a:r>
              <a:rPr lang="fi-FI" dirty="0" smtClean="0"/>
              <a:t>Yhteenveto tuloksista</a:t>
            </a:r>
            <a:endParaRPr lang="fi-FI" dirty="0"/>
          </a:p>
          <a:p>
            <a:endParaRPr lang="fi-FI" dirty="0"/>
          </a:p>
          <a:p>
            <a:endParaRPr lang="fi-FI" dirty="0"/>
          </a:p>
        </p:txBody>
      </p:sp>
    </p:spTree>
    <p:extLst>
      <p:ext uri="{BB962C8B-B14F-4D97-AF65-F5344CB8AC3E}">
        <p14:creationId xmlns:p14="http://schemas.microsoft.com/office/powerpoint/2010/main" val="241767880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2236</Words>
  <Application>Microsoft Macintosh PowerPoint</Application>
  <PresentationFormat>Mukautettu</PresentationFormat>
  <Paragraphs>221</Paragraphs>
  <Slides>29</Slides>
  <Notes>0</Notes>
  <HiddenSlides>0</HiddenSlides>
  <MMClips>0</MMClips>
  <ScaleCrop>false</ScaleCrop>
  <HeadingPairs>
    <vt:vector size="4" baseType="variant">
      <vt:variant>
        <vt:lpstr>Teema</vt:lpstr>
      </vt:variant>
      <vt:variant>
        <vt:i4>1</vt:i4>
      </vt:variant>
      <vt:variant>
        <vt:lpstr>Dian otsikot</vt:lpstr>
      </vt:variant>
      <vt:variant>
        <vt:i4>29</vt:i4>
      </vt:variant>
    </vt:vector>
  </HeadingPairs>
  <TitlesOfParts>
    <vt:vector size="30" baseType="lpstr">
      <vt:lpstr>Office-teema</vt:lpstr>
      <vt:lpstr>Kirjastojen äänimaisema – raportti verkkokyselyn tuloksista</vt:lpstr>
      <vt:lpstr>Raportin sisältö</vt:lpstr>
      <vt:lpstr>Tavoite ja miten tutkimus tehtiin</vt:lpstr>
      <vt:lpstr>Raportin sisältö</vt:lpstr>
      <vt:lpstr>Vastaajien taustatiedot – ikä ja sukupuoli</vt:lpstr>
      <vt:lpstr>Vastaajien taustatiedot – elämäntilanne ja kotitalouden koko</vt:lpstr>
      <vt:lpstr>Kuinka usein käyt kirjastossa</vt:lpstr>
      <vt:lpstr>Missä kirjastossa yleensä käyt</vt:lpstr>
      <vt:lpstr>Raportin sisältö</vt:lpstr>
      <vt:lpstr>Miten hyvin viihdyt kirjastossa, jossa useimmin käyt</vt:lpstr>
      <vt:lpstr>Miten hyvin viihdyt kirjastossa, jossa useimmin käyt? – vertailu taustamuuttujittain</vt:lpstr>
      <vt:lpstr>Mikä vaikuttaa viihtymiseesi kirjastossa? – avointen vastausten luokittelu viihtymisen mukaan</vt:lpstr>
      <vt:lpstr>Millaiseksi kirjaston äänimaailma koetaan?</vt:lpstr>
      <vt:lpstr>Millaiseksi kirjaston äänimaailma koetaan? – kirjastoittain / taustoittain</vt:lpstr>
      <vt:lpstr>Huomion kiinnittäminen omiin ja muiden aiheuttamiin ääniin</vt:lpstr>
      <vt:lpstr>Mitkä äänet kuuluvat ja eivät kuulu kirjaston arkipäivään?</vt:lpstr>
      <vt:lpstr>Mitkä äänet kuuluvat ja eivät kuulu kirjaston arkipäivään? – vertailu äänimaailman kokemisen mukaan</vt:lpstr>
      <vt:lpstr>Raportin sisältö</vt:lpstr>
      <vt:lpstr>Mitä teet yleensä kirjastossa </vt:lpstr>
      <vt:lpstr>Mitä teet yleensä kirjastossa - taustamuuttujittain</vt:lpstr>
      <vt:lpstr>Raportin sisältö</vt:lpstr>
      <vt:lpstr>Ihanteellinen kirjasto – tärkeyden jakaumat </vt:lpstr>
      <vt:lpstr>Ihanteellinen kirjasto – väittämien tärkeysjärjestys keskiarvon mukaan</vt:lpstr>
      <vt:lpstr>Ihanteellinen kirjasto – tärkein ja toisiksi tärkein asia</vt:lpstr>
      <vt:lpstr>Raportin sisältö</vt:lpstr>
      <vt:lpstr>Kirjastossa usein käyvät vastaajat</vt:lpstr>
      <vt:lpstr>Kirjasto eri elämäntilanteissa</vt:lpstr>
      <vt:lpstr>Yhteenveto verkkokyselyn vastauksista</vt:lpstr>
      <vt:lpstr>Yhteystiedot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2016-06-22T06:59:28Z</dcterms:created>
  <dcterms:modified xsi:type="dcterms:W3CDTF">2018-03-05T18:42:11Z</dcterms:modified>
</cp:coreProperties>
</file>