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1" r:id="rId3"/>
    <p:sldId id="272" r:id="rId4"/>
    <p:sldId id="274" r:id="rId5"/>
    <p:sldId id="273" r:id="rId6"/>
    <p:sldId id="277" r:id="rId7"/>
    <p:sldId id="275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B6"/>
    <a:srgbClr val="091C38"/>
    <a:srgbClr val="F7F7F7"/>
    <a:srgbClr val="FDE6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7474" autoAdjust="0"/>
  </p:normalViewPr>
  <p:slideViewPr>
    <p:cSldViewPr snapToGrid="0" showGuides="1">
      <p:cViewPr varScale="1">
        <p:scale>
          <a:sx n="94" d="100"/>
          <a:sy n="94" d="100"/>
        </p:scale>
        <p:origin x="512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21.2.2022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- ja lopetu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38302"/>
            <a:ext cx="9144000" cy="1900238"/>
          </a:xfrm>
        </p:spPr>
        <p:txBody>
          <a:bodyPr anchor="b"/>
          <a:lstStyle>
            <a:lvl1pPr algn="ctr">
              <a:lnSpc>
                <a:spcPct val="90000"/>
              </a:lnSpc>
              <a:defRPr sz="6000" spc="-30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86909"/>
            <a:ext cx="9144000" cy="983673"/>
          </a:xfrm>
        </p:spPr>
        <p:txBody>
          <a:bodyPr/>
          <a:lstStyle>
            <a:lvl1pPr marL="0" indent="0" algn="ctr">
              <a:buNone/>
              <a:defRPr sz="3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7B483A27-1C0B-4205-B2CB-D87E5C64F0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4000" y="5176262"/>
            <a:ext cx="9144000" cy="688830"/>
          </a:xfrm>
        </p:spPr>
        <p:txBody>
          <a:bodyPr/>
          <a:lstStyle>
            <a:lvl1pPr algn="ctr">
              <a:buNone/>
              <a:defRPr sz="1950" spc="-60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3CF7D9B9-0F78-4514-8D02-FF5BFE07E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92289" y="351501"/>
            <a:ext cx="951070" cy="486724"/>
          </a:xfrm>
          <a:prstGeom prst="rect">
            <a:avLst/>
          </a:prstGeom>
        </p:spPr>
      </p:pic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CFA6C81-0121-4D4D-A75F-8464BBED24E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07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">
    <p:bg>
      <p:bgPr>
        <a:solidFill>
          <a:srgbClr val="091C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2">
            <a:extLst>
              <a:ext uri="{FF2B5EF4-FFF2-40B4-BE49-F238E27FC236}">
                <a16:creationId xmlns:a16="http://schemas.microsoft.com/office/drawing/2014/main" id="{D23CD958-2103-4625-A068-CD99C6FC7B1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2000" b="1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0" name="Tekstin paikkamerkki 11">
            <a:extLst>
              <a:ext uri="{FF2B5EF4-FFF2-40B4-BE49-F238E27FC236}">
                <a16:creationId xmlns:a16="http://schemas.microsoft.com/office/drawing/2014/main" id="{21DDCA56-1AE5-4AD1-AB89-F6AE84886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893600" y="352800"/>
            <a:ext cx="950400" cy="4860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924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797E4D7-4DF3-42F7-A8B1-E81360052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76868-773B-4B8E-BC24-C655EFE1EDBB}" type="datetime1">
              <a:rPr lang="fi-FI" smtClean="0"/>
              <a:t>21.2.2022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15DA5D9-220B-4CA2-AF56-616A41B79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0AACDB7-CE3E-4B32-A3E7-5CF3FA8C9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220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puol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540042"/>
            <a:ext cx="4824477" cy="457526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12EBAE-AC30-4E0F-AAAF-B30B5A41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EB66-16C4-472A-A647-84CE06C568F2}" type="datetime1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8236571-27B9-4D2F-97EC-50A2CAD2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4B7A9FE-A16E-475C-84D0-E353A4F6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DDA8129-208E-49E9-A740-9C43AEEAF71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881247" y="1540042"/>
            <a:ext cx="4824477" cy="457526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0563E2E7-1BA7-4130-A672-9E267191D58E}"/>
              </a:ext>
            </a:extLst>
          </p:cNvPr>
          <p:cNvCxnSpPr/>
          <p:nvPr userDrawn="1"/>
        </p:nvCxnSpPr>
        <p:spPr>
          <a:xfrm>
            <a:off x="6091245" y="842963"/>
            <a:ext cx="0" cy="5195887"/>
          </a:xfrm>
          <a:prstGeom prst="line">
            <a:avLst/>
          </a:prstGeom>
          <a:ln w="12700">
            <a:solidFill>
              <a:srgbClr val="0047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312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aksi puolta 22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1A1614D-52CF-45AF-A901-12FA2C051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C92C-174E-4179-8CE9-188C6F909342}" type="datetime1">
              <a:rPr lang="fi-FI" smtClean="0"/>
              <a:t>21.2.2022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2A2215A-8FD8-4FBF-887A-0CE9E0203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899E54-642F-4A9A-8599-805DAF440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uora yhdysviiva 7">
            <a:extLst>
              <a:ext uri="{FF2B5EF4-FFF2-40B4-BE49-F238E27FC236}">
                <a16:creationId xmlns:a16="http://schemas.microsoft.com/office/drawing/2014/main" id="{DD64F63E-AF67-4904-BBB8-20132117223D}"/>
              </a:ext>
            </a:extLst>
          </p:cNvPr>
          <p:cNvCxnSpPr/>
          <p:nvPr userDrawn="1"/>
        </p:nvCxnSpPr>
        <p:spPr>
          <a:xfrm>
            <a:off x="6091245" y="842963"/>
            <a:ext cx="0" cy="5195887"/>
          </a:xfrm>
          <a:prstGeom prst="line">
            <a:avLst/>
          </a:prstGeom>
          <a:ln w="12700">
            <a:solidFill>
              <a:srgbClr val="0047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72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1A1614D-52CF-45AF-A901-12FA2C051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A0C6-A111-4253-B206-D2860F52602B}" type="datetime1">
              <a:rPr lang="fi-FI" smtClean="0"/>
              <a:t>21.2.2022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2A2215A-8FD8-4FBF-887A-0CE9E0203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899E54-642F-4A9A-8599-805DAF440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964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164FA8FB-C45D-45D2-AE31-CF915268B8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835" y="2180906"/>
            <a:ext cx="4461694" cy="228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779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12EBAE-AC30-4E0F-AAAF-B30B5A41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F176F-CB2E-4E55-AE03-25ABB84AF002}" type="datetime1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8236571-27B9-4D2F-97EC-50A2CAD2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4B7A9FE-A16E-475C-84D0-E353A4F6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95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853625"/>
            <a:ext cx="4824477" cy="426168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12EBAE-AC30-4E0F-AAAF-B30B5A41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5A82-890C-4180-9378-4C3663991DD9}" type="datetime1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8236571-27B9-4D2F-97EC-50A2CAD2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4B7A9FE-A16E-475C-84D0-E353A4F6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DDA8129-208E-49E9-A740-9C43AEEAF71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243573" y="1853625"/>
            <a:ext cx="4824477" cy="426168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343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173" y="616494"/>
            <a:ext cx="9566031" cy="699263"/>
          </a:xfrm>
        </p:spPr>
        <p:txBody>
          <a:bodyPr/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452282"/>
            <a:ext cx="4824477" cy="287146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12EBAE-AC30-4E0F-AAAF-B30B5A41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5A82-890C-4180-9378-4C3663991DD9}" type="datetime1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8236571-27B9-4D2F-97EC-50A2CAD2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4B7A9FE-A16E-475C-84D0-E353A4F6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DDA8129-208E-49E9-A740-9C43AEEAF71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243573" y="1452282"/>
            <a:ext cx="4824477" cy="287146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B9B96D50-2B07-424D-9880-DF9CFBF56F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57238" y="4418910"/>
            <a:ext cx="10306050" cy="188672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428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2">
            <a:extLst>
              <a:ext uri="{FF2B5EF4-FFF2-40B4-BE49-F238E27FC236}">
                <a16:creationId xmlns:a16="http://schemas.microsoft.com/office/drawing/2014/main" id="{9C958F10-D1D1-4603-B3B8-2CAA5F0BE17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096000" y="0"/>
            <a:ext cx="6096000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2000" b="1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173" y="616494"/>
            <a:ext cx="4824477" cy="105350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853625"/>
            <a:ext cx="4824477" cy="426168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12EBAE-AC30-4E0F-AAAF-B30B5A41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7175-5AFB-4390-AD34-84CF86D3ECFA}" type="datetime1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8236571-27B9-4D2F-97EC-50A2CAD2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4B7A9FE-A16E-475C-84D0-E353A4F6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B07B3A08-0C30-4A3D-BFDF-DC0C6E1AA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893600" y="352800"/>
            <a:ext cx="950400" cy="4860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40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2">
            <a:extLst>
              <a:ext uri="{FF2B5EF4-FFF2-40B4-BE49-F238E27FC236}">
                <a16:creationId xmlns:a16="http://schemas.microsoft.com/office/drawing/2014/main" id="{9C958F10-D1D1-4603-B3B8-2CAA5F0BE17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096000" y="0"/>
            <a:ext cx="6096000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2000" b="1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173" y="616494"/>
            <a:ext cx="4824477" cy="105350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853625"/>
            <a:ext cx="4824477" cy="426168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12EBAE-AC30-4E0F-AAAF-B30B5A41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9A9A6-55ED-4141-BA5B-8C911548385B}" type="datetime1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8236571-27B9-4D2F-97EC-50A2CAD2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4B7A9FE-A16E-475C-84D0-E353A4F6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B07B3A08-0C30-4A3D-BFDF-DC0C6E1AA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893600" y="352800"/>
            <a:ext cx="950400" cy="4860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8979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2">
            <a:extLst>
              <a:ext uri="{FF2B5EF4-FFF2-40B4-BE49-F238E27FC236}">
                <a16:creationId xmlns:a16="http://schemas.microsoft.com/office/drawing/2014/main" id="{9C958F10-D1D1-4603-B3B8-2CAA5F0BE17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0" y="0"/>
            <a:ext cx="6096000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2000" b="1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748" y="1126080"/>
            <a:ext cx="4824477" cy="105350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748" y="2363211"/>
            <a:ext cx="4824477" cy="361372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12EBAE-AC30-4E0F-AAAF-B30B5A41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C99A1-5FD2-4440-93D5-5119EEDACFEA}" type="datetime1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8236571-27B9-4D2F-97EC-50A2CAD2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4B7A9FE-A16E-475C-84D0-E353A4F6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475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376" y="2147888"/>
            <a:ext cx="10515600" cy="2767012"/>
          </a:xfrm>
        </p:spPr>
        <p:txBody>
          <a:bodyPr anchor="ctr" anchorCtr="0"/>
          <a:lstStyle>
            <a:lvl1pPr algn="ctr">
              <a:defRPr sz="4000" b="0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03768A7-9A04-4EB7-9E54-8051DEC91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192-3AFC-4136-8CA4-848E2DA45B55}" type="datetime1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F97BE50-8944-42F2-B49B-3AD0261B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348B22E-548B-4378-B941-3D0108A3C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24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Pr>
        <a:solidFill>
          <a:srgbClr val="091C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376" y="2038348"/>
            <a:ext cx="10515600" cy="2767012"/>
          </a:xfrm>
        </p:spPr>
        <p:txBody>
          <a:bodyPr anchor="ctr" anchorCtr="0"/>
          <a:lstStyle>
            <a:lvl1pPr algn="ctr"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03768A7-9A04-4EB7-9E54-8051DEC91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CC5C45-E91C-4B4F-BB0B-9196716D918D}" type="datetime1">
              <a:rPr lang="fi-FI" smtClean="0"/>
              <a:t>21.2.2022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F97BE50-8944-42F2-B49B-3AD0261B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>
              <a:solidFill>
                <a:schemeClr val="bg1"/>
              </a:solidFill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348B22E-548B-4378-B941-3D0108A3C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3D2D5F4-4871-4469-8343-ED7F6811B37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C0D43BC4-6382-46B8-93A2-F0FF691C0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92289" y="351501"/>
            <a:ext cx="951070" cy="48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25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173" y="616494"/>
            <a:ext cx="8428391" cy="105350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7173" y="1853625"/>
            <a:ext cx="10670758" cy="426168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01483E-483F-47D3-AD16-1A9A682B8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7174" y="6432605"/>
            <a:ext cx="1209740" cy="28887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04E92DE8-7986-4919-BE09-14B0AE0A9401}" type="datetime1">
              <a:rPr lang="fi-FI" smtClean="0"/>
              <a:t>21.2.2022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DCAB2B-23AF-4B8F-8F67-2952F4848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66913" y="6432605"/>
            <a:ext cx="4114800" cy="28887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7EE758-1955-4ECF-A6DD-011EFA3D63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93488" y="6432605"/>
            <a:ext cx="868886" cy="28887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3D2D5F4-4871-4469-8343-ED7F6811B37D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E34623DF-BFEA-4FB4-84D4-AE62F0672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2263" y="351488"/>
            <a:ext cx="951123" cy="48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9" r:id="rId4"/>
    <p:sldLayoutId id="2147483662" r:id="rId5"/>
    <p:sldLayoutId id="2147483663" r:id="rId6"/>
    <p:sldLayoutId id="2147483664" r:id="rId7"/>
    <p:sldLayoutId id="2147483651" r:id="rId8"/>
    <p:sldLayoutId id="2147483666" r:id="rId9"/>
    <p:sldLayoutId id="2147483667" r:id="rId10"/>
    <p:sldLayoutId id="2147483654" r:id="rId11"/>
    <p:sldLayoutId id="2147483668" r:id="rId12"/>
    <p:sldLayoutId id="2147483665" r:id="rId13"/>
    <p:sldLayoutId id="2147483655" r:id="rId14"/>
    <p:sldLayoutId id="2147483660" r:id="rId1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A33ADC-4A8E-401B-8AB7-FCF10A3B3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9006"/>
            <a:ext cx="9144000" cy="3329534"/>
          </a:xfrm>
        </p:spPr>
        <p:txBody>
          <a:bodyPr/>
          <a:lstStyle/>
          <a:p>
            <a:r>
              <a:rPr lang="fi-FI" b="0" i="0" dirty="0">
                <a:effectLst/>
                <a:latin typeface="Arimo"/>
              </a:rPr>
              <a:t>Nuoret VR-maailmassa - kokemuksia Sellon kirjaston Pointista </a:t>
            </a:r>
            <a:br>
              <a:rPr lang="fi-FI" b="0" i="0" dirty="0">
                <a:effectLst/>
                <a:latin typeface="Arimo"/>
              </a:rPr>
            </a:br>
            <a:endParaRPr lang="fi-FI" noProof="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E112014-2F5D-4EE4-8F0C-C816D1A34F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noProof="0" dirty="0"/>
              <a:t>15.2.2022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8DC76A3-071B-4295-8497-0EAE4941B7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Timo Ylönen, Espoon kaupunginkirjasto</a:t>
            </a:r>
            <a:endParaRPr lang="fi-FI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240949D-B665-444C-A8F0-A29E91BDDDC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088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4115B6-3BCF-458C-91A5-EBA0D8911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069" y="187045"/>
            <a:ext cx="8428391" cy="1053504"/>
          </a:xfrm>
        </p:spPr>
        <p:txBody>
          <a:bodyPr/>
          <a:lstStyle/>
          <a:p>
            <a:r>
              <a:rPr lang="fi-FI" dirty="0"/>
              <a:t>Mitä on tehty tähän mennessä nuorten kanssa?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558B1C-6060-412D-ADDF-10DB18DB6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069" y="1240549"/>
            <a:ext cx="10670758" cy="4578980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/>
              <a:t>Kirjasto edistää matalan kynnyksen yhdenvertaisuutta, kaikilla ei ole mahdollista käyttää VR-laseja kotona tai kaverin luona. Loppujen lopuksi monille nämä ovat uusi juttu.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Koronarajoitusten vuoksi testailu alkuvuodesta on ollut pienimuotoista, yksittäisten tuttujen nuorten kanssa iltapäivän rauhallisina hetkinä sekä TET-harjoittelijoiden kanssa. Lisäksi on testattu ”kotinuorten” kanssa. Sellon kirjastosta mukana ovat olleet Juha Paulamäki, Jertta Pomeranz ja Timo Ylönen.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Nuorten suhtautuminen on pääosin ollut innostunutta, ja laseja on kyselty käyttöön laajemminkin. </a:t>
            </a:r>
            <a:r>
              <a:rPr lang="fi-FI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Kritiikkiä on tullut grafiikoista ja vaikeasta pelattavuudesta, mutta kehuja tunnelmasta.</a:t>
            </a:r>
            <a:r>
              <a:rPr lang="fi-FI" sz="2400" dirty="0"/>
              <a:t> Tällä hetkellä ei vielä hankittu juuri muita ohjelmia tai pelejä.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6C4F84D-27AB-4FE3-91E2-FB602C9C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376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4115B6-3BCF-458C-91A5-EBA0D891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VR-maailman testailua Sellon kirjaston Pointissa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558B1C-6060-412D-ADDF-10DB18DB6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409701"/>
            <a:ext cx="10670758" cy="5934074"/>
          </a:xfrm>
        </p:spPr>
        <p:txBody>
          <a:bodyPr/>
          <a:lstStyle/>
          <a:p>
            <a:pPr marL="0" indent="0">
              <a:buNone/>
            </a:pPr>
            <a:endParaRPr lang="fi-FI" sz="2000" dirty="0"/>
          </a:p>
          <a:p>
            <a:pPr rtl="0"/>
            <a:r>
              <a:rPr lang="fi-FI" sz="2000" dirty="0">
                <a:latin typeface="Segoe UI" panose="020B0502040204020203" pitchFamily="34" charset="0"/>
              </a:rPr>
              <a:t>Kommentit kerätty vapaamuotoisesti lyhyiden 10 min. testien aikana ja jälkeen.</a:t>
            </a:r>
            <a:endParaRPr lang="fi-FI" sz="2000" dirty="0">
              <a:effectLst/>
              <a:latin typeface="Segoe UI" panose="020B0502040204020203" pitchFamily="34" charset="0"/>
            </a:endParaRPr>
          </a:p>
          <a:p>
            <a:pPr rtl="0"/>
            <a:endParaRPr lang="fi-FI" sz="2000" dirty="0">
              <a:latin typeface="Segoe UI" panose="020B0502040204020203" pitchFamily="34" charset="0"/>
            </a:endParaRPr>
          </a:p>
          <a:p>
            <a:pPr rtl="0"/>
            <a:r>
              <a:rPr lang="fi-FI" sz="2000" dirty="0">
                <a:effectLst/>
                <a:latin typeface="Segoe UI" panose="020B0502040204020203" pitchFamily="34" charset="0"/>
              </a:rPr>
              <a:t>Haastattelu 1: Onko tämä kauhupeli? Mielenkiintoinen, kiva, voisi pelata lisääkin. Tuli mieleen Amnesia VR. Tykkäsin siitä että kerätään asioita.  Job </a:t>
            </a:r>
            <a:r>
              <a:rPr lang="fi-FI" sz="2000" dirty="0" err="1">
                <a:effectLst/>
                <a:latin typeface="Segoe UI" panose="020B0502040204020203" pitchFamily="34" charset="0"/>
              </a:rPr>
              <a:t>simulator</a:t>
            </a:r>
            <a:r>
              <a:rPr lang="fi-FI" sz="2000" dirty="0">
                <a:effectLst/>
                <a:latin typeface="Segoe UI" panose="020B0502040204020203" pitchFamily="34" charset="0"/>
              </a:rPr>
              <a:t> tuli myös mieleen, Job </a:t>
            </a:r>
            <a:r>
              <a:rPr lang="fi-FI" sz="2000" dirty="0" err="1">
                <a:effectLst/>
                <a:latin typeface="Segoe UI" panose="020B0502040204020203" pitchFamily="34" charset="0"/>
              </a:rPr>
              <a:t>simulator</a:t>
            </a:r>
            <a:r>
              <a:rPr lang="fi-FI" sz="2000" dirty="0">
                <a:effectLst/>
                <a:latin typeface="Segoe UI" panose="020B0502040204020203" pitchFamily="34" charset="0"/>
              </a:rPr>
              <a:t> sopisi myös kirjaston laseihin. Jos on useampi pelaaja vuorotellen, voisi jokaisen löydetyn </a:t>
            </a:r>
            <a:r>
              <a:rPr lang="fi-FI" sz="2000" dirty="0" err="1">
                <a:effectLst/>
                <a:latin typeface="Segoe UI" panose="020B0502040204020203" pitchFamily="34" charset="0"/>
              </a:rPr>
              <a:t>itemin</a:t>
            </a:r>
            <a:r>
              <a:rPr lang="fi-FI" sz="2000" dirty="0">
                <a:effectLst/>
                <a:latin typeface="Segoe UI" panose="020B0502040204020203" pitchFamily="34" charset="0"/>
              </a:rPr>
              <a:t> kohdalla vaihdetaan pelaajaa. </a:t>
            </a:r>
          </a:p>
          <a:p>
            <a:pPr rtl="0"/>
            <a:endParaRPr lang="fi-FI" sz="2000" dirty="0">
              <a:latin typeface="Segoe UI" panose="020B0502040204020203" pitchFamily="34" charset="0"/>
            </a:endParaRPr>
          </a:p>
          <a:p>
            <a:pPr rtl="0"/>
            <a:r>
              <a:rPr lang="fi-FI" sz="2000" dirty="0">
                <a:solidFill>
                  <a:srgbClr val="242424"/>
                </a:solidFill>
                <a:latin typeface="Segoe UI" panose="020B0502040204020203" pitchFamily="34" charset="0"/>
              </a:rPr>
              <a:t>H</a:t>
            </a:r>
            <a:r>
              <a:rPr lang="fi-FI" sz="2000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aastattelu 2: Vähän buginen, mutta pystyi pelaamaan. Tutut tarinat kiinnostavat. Metsät olivat kiinnostavia. Jousipyssypelistä tuli mieleen </a:t>
            </a:r>
            <a:r>
              <a:rPr lang="fi-FI" sz="2000" b="0" i="0" dirty="0" err="1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Wii</a:t>
            </a:r>
            <a:r>
              <a:rPr lang="fi-FI" sz="2000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. Moninpeli olisi hyvä ominaisuus. Kirjastoon sopivat seikkailu- ja tarinapelit.</a:t>
            </a:r>
          </a:p>
          <a:p>
            <a:pPr rtl="0"/>
            <a:endParaRPr lang="fi-FI" sz="2000" b="0" i="0" dirty="0">
              <a:solidFill>
                <a:srgbClr val="242424"/>
              </a:solidFill>
              <a:effectLst/>
              <a:latin typeface="Segoe UI" panose="020B0502040204020203" pitchFamily="34" charset="0"/>
            </a:endParaRPr>
          </a:p>
          <a:p>
            <a:pPr rtl="0"/>
            <a:r>
              <a:rPr lang="fi-FI" sz="2000" dirty="0">
                <a:solidFill>
                  <a:srgbClr val="242424"/>
                </a:solidFill>
                <a:latin typeface="Segoe UI" panose="020B0502040204020203" pitchFamily="34" charset="0"/>
              </a:rPr>
              <a:t>Haastattelu 3: </a:t>
            </a:r>
            <a:r>
              <a:rPr lang="fi-FI" sz="2000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Tuli mieleen Suomi. Tuli mieleen Kalevala ja noituus. Kartta ja kirja ilmestyivät. Olen aiemmin pelannut Beat </a:t>
            </a:r>
            <a:r>
              <a:rPr lang="fi-FI" sz="2000" b="0" i="0" dirty="0" err="1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saber</a:t>
            </a:r>
            <a:r>
              <a:rPr lang="fi-FI" sz="2000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-peliä. Peli oli mielenkiintoinen, siellä pystyi tekemään asioita. Peli sopisi esim. kirjaesittelyn yhteyteen. Kaikki voivat testata peliä vuorollaan. esim. Beat </a:t>
            </a:r>
            <a:r>
              <a:rPr lang="fi-FI" sz="2000" b="0" i="0" dirty="0" err="1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saber</a:t>
            </a:r>
            <a:r>
              <a:rPr lang="fi-FI" sz="2000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ja muut rytmipelit sopisivat kirjastoon.</a:t>
            </a:r>
            <a:endParaRPr lang="fi-FI" sz="2000" dirty="0">
              <a:effectLst/>
              <a:latin typeface="Segoe UI" panose="020B0502040204020203" pitchFamily="34" charset="0"/>
            </a:endParaRP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6C4F84D-27AB-4FE3-91E2-FB602C9C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666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4115B6-3BCF-458C-91A5-EBA0D891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Testailua Sellon kirjaston Pointissa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558B1C-6060-412D-ADDF-10DB18DB6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853624"/>
            <a:ext cx="10670758" cy="4737675"/>
          </a:xfrm>
        </p:spPr>
        <p:txBody>
          <a:bodyPr/>
          <a:lstStyle/>
          <a:p>
            <a:r>
              <a:rPr lang="fi-FI" dirty="0"/>
              <a:t>Lasit testissä Pajailtapäivissä syksyllä.</a:t>
            </a:r>
          </a:p>
          <a:p>
            <a:endParaRPr lang="fi-FI" dirty="0"/>
          </a:p>
          <a:p>
            <a:r>
              <a:rPr lang="fi-FI" dirty="0"/>
              <a:t>N. 15 käyttäjää. </a:t>
            </a:r>
          </a:p>
          <a:p>
            <a:endParaRPr lang="fi-FI" dirty="0"/>
          </a:p>
          <a:p>
            <a:r>
              <a:rPr lang="fi-FI" dirty="0"/>
              <a:t>Harjoiteltiin lasien käyttöä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Steps</a:t>
            </a:r>
            <a:r>
              <a:rPr lang="fi-FI" dirty="0"/>
              <a:t> -ohjelmalla.</a:t>
            </a:r>
          </a:p>
          <a:p>
            <a:endParaRPr lang="fi-FI" dirty="0"/>
          </a:p>
          <a:p>
            <a:r>
              <a:rPr lang="fi-FI" dirty="0"/>
              <a:t>Useimmat eivät olleet kokeilleet VR-laseja.</a:t>
            </a:r>
          </a:p>
          <a:p>
            <a:endParaRPr lang="fi-FI" dirty="0"/>
          </a:p>
          <a:p>
            <a:r>
              <a:rPr lang="fi-FI" sz="1800" dirty="0"/>
              <a:t>Lasit päähän ja menoksi. Ei tarvita tietokonetta tai piuhoja. Välillä vähän vaikea pukea laseja.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6C4F84D-27AB-4FE3-91E2-FB602C9C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8567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4115B6-3BCF-458C-91A5-EBA0D8911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173" y="616494"/>
            <a:ext cx="10236315" cy="1053504"/>
          </a:xfrm>
        </p:spPr>
        <p:txBody>
          <a:bodyPr/>
          <a:lstStyle/>
          <a:p>
            <a:r>
              <a:rPr lang="fi-FI" dirty="0"/>
              <a:t>Testailua 16 ja 19 v. kotinuorten kanssa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558B1C-6060-412D-ADDF-10DB18DB6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853624"/>
            <a:ext cx="10670758" cy="4737675"/>
          </a:xfrm>
        </p:spPr>
        <p:txBody>
          <a:bodyPr/>
          <a:lstStyle/>
          <a:p>
            <a:r>
              <a:rPr lang="fi-FI" dirty="0"/>
              <a:t>Paljon mahdollisuuksia, mutta ehkä vähän pienemmille vielä mielenkiintoisempi. Ikäraja huomioitava.</a:t>
            </a:r>
          </a:p>
          <a:p>
            <a:endParaRPr lang="fi-FI" dirty="0"/>
          </a:p>
          <a:p>
            <a:r>
              <a:rPr lang="fi-FI" dirty="0"/>
              <a:t>Olisi hienoa jos VR:n kautta voisi tutustua kirjojen tapahtumapaikkoihin, esim. huoneiden muodossa. (Huom. Sovelluskaupasta löytyy ainakin ilmainen Anne Frank house </a:t>
            </a:r>
            <a:r>
              <a:rPr lang="fi-FI" dirty="0" err="1"/>
              <a:t>vr</a:t>
            </a:r>
            <a:r>
              <a:rPr lang="fi-FI" dirty="0"/>
              <a:t>.)</a:t>
            </a:r>
          </a:p>
          <a:p>
            <a:endParaRPr lang="fi-FI" dirty="0"/>
          </a:p>
          <a:p>
            <a:r>
              <a:rPr lang="fi-FI" dirty="0"/>
              <a:t>Isommassa porukassa kirjaston </a:t>
            </a:r>
            <a:r>
              <a:rPr lang="fi-FI" dirty="0" err="1"/>
              <a:t>Vr</a:t>
            </a:r>
            <a:r>
              <a:rPr lang="fi-FI" dirty="0"/>
              <a:t>-maailma toimisi varmaan hyvin siten, että yksi aloittaa ja toiset jatkavat.</a:t>
            </a:r>
          </a:p>
          <a:p>
            <a:endParaRPr lang="fi-FI" dirty="0"/>
          </a:p>
          <a:p>
            <a:r>
              <a:rPr lang="fi-FI" dirty="0"/>
              <a:t>VR-maailma oli hienon näköinen ja tunnelma oli hieno. Paljon lukevaa nuorta myös sitaatit ihastuttivat. Tuli mieleen Ronja Ryövärintyttären metsä.</a:t>
            </a:r>
          </a:p>
          <a:p>
            <a:endParaRPr lang="fi-FI" dirty="0"/>
          </a:p>
          <a:p>
            <a:r>
              <a:rPr lang="fi-FI" dirty="0"/>
              <a:t>Pelattavuus oli hieman hankala, mitä täällä pitää tehdä?</a:t>
            </a:r>
          </a:p>
          <a:p>
            <a:endParaRPr lang="fi-FI" dirty="0"/>
          </a:p>
          <a:p>
            <a:r>
              <a:rPr lang="fi-FI" dirty="0"/>
              <a:t>”Vähän karvalakki-malli” graafisesti. </a:t>
            </a:r>
          </a:p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6C4F84D-27AB-4FE3-91E2-FB602C9C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574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4115B6-3BCF-458C-91A5-EBA0D891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ohjaan lasien käyttöä?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558B1C-6060-412D-ADDF-10DB18DB6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409701"/>
            <a:ext cx="10670758" cy="5934074"/>
          </a:xfrm>
        </p:spPr>
        <p:txBody>
          <a:bodyPr/>
          <a:lstStyle/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VR-maailman pelimekaniikka kannattaa ottaa hyvin haltuun, jotta pystyy neuvomaan ”sokkona” lasien käyttäjää. Lasien kautta nähtävä ja kuultava sisältö helppo peilata Chromecastin kautta.</a:t>
            </a:r>
          </a:p>
          <a:p>
            <a:endParaRPr lang="fi-FI" sz="2000" dirty="0"/>
          </a:p>
          <a:p>
            <a:r>
              <a:rPr lang="fi-FI" sz="2000" dirty="0"/>
              <a:t>Jos on aikaa, pelaamista voi harjoituttaa esim. </a:t>
            </a:r>
            <a:r>
              <a:rPr lang="fi-FI" sz="2000" dirty="0" err="1"/>
              <a:t>First</a:t>
            </a:r>
            <a:r>
              <a:rPr lang="fi-FI" sz="2000" dirty="0"/>
              <a:t> </a:t>
            </a:r>
            <a:r>
              <a:rPr lang="fi-FI" sz="2000" dirty="0" err="1"/>
              <a:t>steps</a:t>
            </a:r>
            <a:r>
              <a:rPr lang="fi-FI" sz="2000" dirty="0"/>
              <a:t> -ohjelmalla, joka on laseihin valmiiksi asennettuna.</a:t>
            </a:r>
          </a:p>
          <a:p>
            <a:endParaRPr lang="fi-FI" sz="2000" dirty="0"/>
          </a:p>
          <a:p>
            <a:r>
              <a:rPr lang="fi-FI" sz="2000" dirty="0"/>
              <a:t>Mieti valmiiksi, miten vuoro vaihtuu, jos jonossa on pelaajia. Onko esim. aikaraja tai tehtäväraja. Pelaajalista tarvittaessa.</a:t>
            </a:r>
          </a:p>
          <a:p>
            <a:endParaRPr lang="fi-FI" sz="2000" dirty="0"/>
          </a:p>
          <a:p>
            <a:r>
              <a:rPr lang="fi-FI" sz="2000" dirty="0"/>
              <a:t>Lasien </a:t>
            </a:r>
            <a:r>
              <a:rPr lang="fi-FI" sz="2000" dirty="0" err="1"/>
              <a:t>desinfionti</a:t>
            </a:r>
            <a:r>
              <a:rPr lang="fi-FI" sz="2000" dirty="0"/>
              <a:t> esim. kertakäyttöisillä desinfiointiliinoilla.</a:t>
            </a:r>
          </a:p>
          <a:p>
            <a:endParaRPr lang="fi-FI" sz="2000" dirty="0"/>
          </a:p>
          <a:p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6C4F84D-27AB-4FE3-91E2-FB602C9C0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139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7D3E59-BF45-461D-81EC-5350676C8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Jatkoideat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7DF45A-AD75-4B6E-B509-BADCE608C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343025"/>
            <a:ext cx="10670758" cy="5378450"/>
          </a:xfrm>
        </p:spPr>
        <p:txBody>
          <a:bodyPr/>
          <a:lstStyle/>
          <a:p>
            <a:pPr marL="0" indent="0">
              <a:buNone/>
            </a:pPr>
            <a:endParaRPr lang="fi-FI" sz="2000" dirty="0"/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  <a:latin typeface="Arial" panose="020B0604020202020204" pitchFamily="34" charset="0"/>
              </a:rPr>
              <a:t>Kirjaston VR-maailman </a:t>
            </a:r>
            <a:r>
              <a:rPr lang="fi-FI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sitaattien avulla on mahdollista kytkeä kirjalliseen teemaan: esim. runot, </a:t>
            </a:r>
            <a:r>
              <a:rPr lang="fi-FI" sz="2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kalevala</a:t>
            </a:r>
            <a:r>
              <a:rPr lang="fi-FI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Toisaalta hyviä peliin liittyviä teemoja ovat esim. scifi, fantasia.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fi-FI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maantieto (maantietokirjat)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fi-FI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konsertit ja keikat (Esim. </a:t>
            </a:r>
            <a:r>
              <a:rPr lang="fi-FI" sz="2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Youtuben</a:t>
            </a:r>
            <a:r>
              <a:rPr lang="fi-FI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kautta, musiikkikirjallisuus)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fi-FI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taide (VR-museot, näyttelyt, taidekirjallisuus?)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fi-FI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fi-FI" sz="2000" dirty="0"/>
              <a:t>Nuorilta tulleita peliehdotuksia: Job </a:t>
            </a:r>
            <a:r>
              <a:rPr lang="fi-FI" sz="2000" dirty="0" err="1"/>
              <a:t>simulator</a:t>
            </a:r>
            <a:r>
              <a:rPr lang="fi-FI" sz="2000" dirty="0"/>
              <a:t>, </a:t>
            </a:r>
            <a:r>
              <a:rPr lang="fi-FI" sz="2000" dirty="0" err="1"/>
              <a:t>Vacation</a:t>
            </a:r>
            <a:r>
              <a:rPr lang="fi-FI" sz="2000" dirty="0"/>
              <a:t> </a:t>
            </a:r>
            <a:r>
              <a:rPr lang="fi-FI" sz="2000" dirty="0" err="1"/>
              <a:t>simulator</a:t>
            </a:r>
            <a:r>
              <a:rPr lang="fi-FI" sz="2000" dirty="0"/>
              <a:t>, Beat </a:t>
            </a:r>
            <a:r>
              <a:rPr lang="fi-FI" sz="2000" dirty="0" err="1"/>
              <a:t>saber</a:t>
            </a:r>
            <a:endParaRPr lang="fi-FI" sz="2000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B99F511-5974-46B9-8719-06C8063C0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5581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7D3E59-BF45-461D-81EC-5350676C8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Jatkoideat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7DF45A-AD75-4B6E-B509-BADCE608C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3" y="1343025"/>
            <a:ext cx="10670758" cy="5378450"/>
          </a:xfrm>
        </p:spPr>
        <p:txBody>
          <a:bodyPr/>
          <a:lstStyle/>
          <a:p>
            <a:pPr marL="0" indent="0">
              <a:buNone/>
            </a:pPr>
            <a:endParaRPr lang="fi-FI" sz="2000" dirty="0"/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  <a:latin typeface="Arial" panose="020B0604020202020204" pitchFamily="34" charset="0"/>
              </a:rPr>
              <a:t>VR-maailman ja muiden sovellusten käyttäminen</a:t>
            </a:r>
            <a:r>
              <a:rPr lang="fi-FI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esim. yläkouluryhmien kanssa, pienryhmät voisivat sopia hyvin.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fi-FI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  <a:latin typeface="Arial" panose="020B0604020202020204" pitchFamily="34" charset="0"/>
              </a:rPr>
              <a:t>Erityisryhmät, antaa heikollekin lukijalle mahdollisuuden loistaa. Sitaattien avulla kytkeytyy kirjallisuuteen.</a:t>
            </a:r>
            <a:endParaRPr lang="fi-FI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fi-FI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00000"/>
                </a:solidFill>
                <a:latin typeface="Arial" panose="020B0604020202020204" pitchFamily="34" charset="0"/>
              </a:rPr>
              <a:t>Lanseeraus pop-</a:t>
            </a:r>
            <a:r>
              <a:rPr lang="fi-FI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up</a:t>
            </a:r>
            <a:r>
              <a:rPr lang="fi-FI" sz="2000" dirty="0">
                <a:solidFill>
                  <a:srgbClr val="000000"/>
                </a:solidFill>
                <a:latin typeface="Arial" panose="020B0604020202020204" pitchFamily="34" charset="0"/>
              </a:rPr>
              <a:t> tapahtumina, mahdollisesti osana isompaa tapahtumaa. Espoossa osana kaupunginkirjaston 100 v. juhlintaa. Muita kohderyhmiä aikuiset ja seniorit.</a:t>
            </a:r>
            <a:endParaRPr lang="fi-FI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B99F511-5974-46B9-8719-06C8063C0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D5F4-4871-4469-8343-ED7F6811B37D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1746626"/>
      </p:ext>
    </p:extLst>
  </p:cSld>
  <p:clrMapOvr>
    <a:masterClrMapping/>
  </p:clrMapOvr>
</p:sld>
</file>

<file path=ppt/theme/theme1.xml><?xml version="1.0" encoding="utf-8"?>
<a:theme xmlns:a="http://schemas.openxmlformats.org/drawingml/2006/main" name="Espoo">
  <a:themeElements>
    <a:clrScheme name="Espoon kaupunki">
      <a:dk1>
        <a:sysClr val="windowText" lastClr="000000"/>
      </a:dk1>
      <a:lt1>
        <a:sysClr val="window" lastClr="FFFFFF"/>
      </a:lt1>
      <a:dk2>
        <a:srgbClr val="091C38"/>
      </a:dk2>
      <a:lt2>
        <a:srgbClr val="C9D4DD"/>
      </a:lt2>
      <a:accent1>
        <a:srgbClr val="0047B6"/>
      </a:accent1>
      <a:accent2>
        <a:srgbClr val="FFC386"/>
      </a:accent2>
      <a:accent3>
        <a:srgbClr val="014B30"/>
      </a:accent3>
      <a:accent4>
        <a:srgbClr val="FF4F57"/>
      </a:accent4>
      <a:accent5>
        <a:srgbClr val="FCA5C7"/>
      </a:accent5>
      <a:accent6>
        <a:srgbClr val="FDE6DB"/>
      </a:accent6>
      <a:hlink>
        <a:srgbClr val="0047B6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0047B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01 Espoon PowerPoint-malli.potx" id="{394720CF-70F8-4820-B853-02F48B92462B}" vid="{8CA3B158-F224-42C4-910A-4984F556E2D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1417</TotalTime>
  <Words>641</Words>
  <Application>Microsoft Macintosh PowerPoint</Application>
  <PresentationFormat>Laajakuva</PresentationFormat>
  <Paragraphs>80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Arimo</vt:lpstr>
      <vt:lpstr>Calibri</vt:lpstr>
      <vt:lpstr>Segoe UI</vt:lpstr>
      <vt:lpstr>Espoo</vt:lpstr>
      <vt:lpstr>Nuoret VR-maailmassa - kokemuksia Sellon kirjaston Pointista  </vt:lpstr>
      <vt:lpstr>Mitä on tehty tähän mennessä nuorten kanssa?</vt:lpstr>
      <vt:lpstr>VR-maailman testailua Sellon kirjaston Pointissa</vt:lpstr>
      <vt:lpstr>Testailua Sellon kirjaston Pointissa</vt:lpstr>
      <vt:lpstr>Testailua 16 ja 19 v. kotinuorten kanssa</vt:lpstr>
      <vt:lpstr>Miten ohjaan lasien käyttöä?</vt:lpstr>
      <vt:lpstr>Jatkoideat</vt:lpstr>
      <vt:lpstr>Jatkoideat</vt:lpstr>
    </vt:vector>
  </TitlesOfParts>
  <Company>Espoo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Nuoret VR-maailmassa - kokemuksia Sellon kirjaston Pointista  </dc:title>
  <dc:creator>Ylönen Timo</dc:creator>
  <cp:lastModifiedBy>Litmanen-Peitsala Päivi</cp:lastModifiedBy>
  <cp:revision>17</cp:revision>
  <dcterms:created xsi:type="dcterms:W3CDTF">2022-02-14T08:37:21Z</dcterms:created>
  <dcterms:modified xsi:type="dcterms:W3CDTF">2022-02-21T14:26:00Z</dcterms:modified>
</cp:coreProperties>
</file>