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58" r:id="rId4"/>
    <p:sldId id="275" r:id="rId5"/>
    <p:sldId id="266" r:id="rId6"/>
    <p:sldId id="278" r:id="rId7"/>
    <p:sldId id="259" r:id="rId8"/>
    <p:sldId id="260" r:id="rId9"/>
    <p:sldId id="261" r:id="rId10"/>
    <p:sldId id="262" r:id="rId11"/>
    <p:sldId id="264" r:id="rId12"/>
    <p:sldId id="268" r:id="rId13"/>
    <p:sldId id="267" r:id="rId14"/>
    <p:sldId id="263" r:id="rId15"/>
    <p:sldId id="269" r:id="rId16"/>
    <p:sldId id="270" r:id="rId17"/>
    <p:sldId id="257" r:id="rId18"/>
    <p:sldId id="271" r:id="rId19"/>
    <p:sldId id="272" r:id="rId20"/>
    <p:sldId id="265" r:id="rId21"/>
    <p:sldId id="273" r:id="rId22"/>
    <p:sldId id="274" r:id="rId23"/>
    <p:sldId id="276" r:id="rId24"/>
    <p:sldId id="277" r:id="rId2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286" autoAdjust="0"/>
    <p:restoredTop sz="94660"/>
  </p:normalViewPr>
  <p:slideViewPr>
    <p:cSldViewPr snapToGrid="0">
      <p:cViewPr varScale="1">
        <p:scale>
          <a:sx n="63" d="100"/>
          <a:sy n="63" d="100"/>
        </p:scale>
        <p:origin x="67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6EA9EAE-413C-FD4F-8E36-232C0CC22165}"/>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2BB07566-E7D2-8466-FDAA-58019EF0FF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BDB249D2-24CA-1AAB-46E6-1CE0C1767A89}"/>
              </a:ext>
            </a:extLst>
          </p:cNvPr>
          <p:cNvSpPr>
            <a:spLocks noGrp="1"/>
          </p:cNvSpPr>
          <p:nvPr>
            <p:ph type="dt" sz="half" idx="10"/>
          </p:nvPr>
        </p:nvSpPr>
        <p:spPr/>
        <p:txBody>
          <a:bodyPr/>
          <a:lstStyle/>
          <a:p>
            <a:fld id="{A343ECF0-CAB2-47C3-815E-0A06A64879EC}" type="datetimeFigureOut">
              <a:rPr lang="fi-FI" smtClean="0"/>
              <a:t>28.10.2025</a:t>
            </a:fld>
            <a:endParaRPr lang="fi-FI"/>
          </a:p>
        </p:txBody>
      </p:sp>
      <p:sp>
        <p:nvSpPr>
          <p:cNvPr id="5" name="Alatunnisteen paikkamerkki 4">
            <a:extLst>
              <a:ext uri="{FF2B5EF4-FFF2-40B4-BE49-F238E27FC236}">
                <a16:creationId xmlns:a16="http://schemas.microsoft.com/office/drawing/2014/main" id="{4359DFF1-3ED2-7F45-5E0F-8B89302CC13A}"/>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C76121F-77A5-1D10-40BE-FD39C788530E}"/>
              </a:ext>
            </a:extLst>
          </p:cNvPr>
          <p:cNvSpPr>
            <a:spLocks noGrp="1"/>
          </p:cNvSpPr>
          <p:nvPr>
            <p:ph type="sldNum" sz="quarter" idx="12"/>
          </p:nvPr>
        </p:nvSpPr>
        <p:spPr/>
        <p:txBody>
          <a:bodyPr/>
          <a:lstStyle/>
          <a:p>
            <a:fld id="{F1E63183-DF30-4633-8906-0AF116ACEE25}" type="slidenum">
              <a:rPr lang="fi-FI" smtClean="0"/>
              <a:t>‹#›</a:t>
            </a:fld>
            <a:endParaRPr lang="fi-FI"/>
          </a:p>
        </p:txBody>
      </p:sp>
    </p:spTree>
    <p:extLst>
      <p:ext uri="{BB962C8B-B14F-4D97-AF65-F5344CB8AC3E}">
        <p14:creationId xmlns:p14="http://schemas.microsoft.com/office/powerpoint/2010/main" val="3646409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C062E66-5B1A-6ABD-5D44-E1CBF11F655F}"/>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AAC636B6-85AB-D0DE-291F-9A1FD19E78DB}"/>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CC297BC1-EA68-D75D-8136-F9D68D3F883B}"/>
              </a:ext>
            </a:extLst>
          </p:cNvPr>
          <p:cNvSpPr>
            <a:spLocks noGrp="1"/>
          </p:cNvSpPr>
          <p:nvPr>
            <p:ph type="dt" sz="half" idx="10"/>
          </p:nvPr>
        </p:nvSpPr>
        <p:spPr/>
        <p:txBody>
          <a:bodyPr/>
          <a:lstStyle/>
          <a:p>
            <a:fld id="{A343ECF0-CAB2-47C3-815E-0A06A64879EC}" type="datetimeFigureOut">
              <a:rPr lang="fi-FI" smtClean="0"/>
              <a:t>28.10.2025</a:t>
            </a:fld>
            <a:endParaRPr lang="fi-FI"/>
          </a:p>
        </p:txBody>
      </p:sp>
      <p:sp>
        <p:nvSpPr>
          <p:cNvPr id="5" name="Alatunnisteen paikkamerkki 4">
            <a:extLst>
              <a:ext uri="{FF2B5EF4-FFF2-40B4-BE49-F238E27FC236}">
                <a16:creationId xmlns:a16="http://schemas.microsoft.com/office/drawing/2014/main" id="{51D69D9E-D778-AD77-DEFE-8B0CD04F8FC8}"/>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CAE1A79-4691-4C62-DA2A-50BB6AD19733}"/>
              </a:ext>
            </a:extLst>
          </p:cNvPr>
          <p:cNvSpPr>
            <a:spLocks noGrp="1"/>
          </p:cNvSpPr>
          <p:nvPr>
            <p:ph type="sldNum" sz="quarter" idx="12"/>
          </p:nvPr>
        </p:nvSpPr>
        <p:spPr/>
        <p:txBody>
          <a:bodyPr/>
          <a:lstStyle/>
          <a:p>
            <a:fld id="{F1E63183-DF30-4633-8906-0AF116ACEE25}" type="slidenum">
              <a:rPr lang="fi-FI" smtClean="0"/>
              <a:t>‹#›</a:t>
            </a:fld>
            <a:endParaRPr lang="fi-FI"/>
          </a:p>
        </p:txBody>
      </p:sp>
    </p:spTree>
    <p:extLst>
      <p:ext uri="{BB962C8B-B14F-4D97-AF65-F5344CB8AC3E}">
        <p14:creationId xmlns:p14="http://schemas.microsoft.com/office/powerpoint/2010/main" val="2841163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3F579F33-E77A-6A4B-6E2A-7CA9B68D807E}"/>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6EA944F8-0859-618C-C11A-631BE286D1EE}"/>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A00AD6B2-F752-C4DA-0EE3-D5676944CFB2}"/>
              </a:ext>
            </a:extLst>
          </p:cNvPr>
          <p:cNvSpPr>
            <a:spLocks noGrp="1"/>
          </p:cNvSpPr>
          <p:nvPr>
            <p:ph type="dt" sz="half" idx="10"/>
          </p:nvPr>
        </p:nvSpPr>
        <p:spPr/>
        <p:txBody>
          <a:bodyPr/>
          <a:lstStyle/>
          <a:p>
            <a:fld id="{A343ECF0-CAB2-47C3-815E-0A06A64879EC}" type="datetimeFigureOut">
              <a:rPr lang="fi-FI" smtClean="0"/>
              <a:t>28.10.2025</a:t>
            </a:fld>
            <a:endParaRPr lang="fi-FI"/>
          </a:p>
        </p:txBody>
      </p:sp>
      <p:sp>
        <p:nvSpPr>
          <p:cNvPr id="5" name="Alatunnisteen paikkamerkki 4">
            <a:extLst>
              <a:ext uri="{FF2B5EF4-FFF2-40B4-BE49-F238E27FC236}">
                <a16:creationId xmlns:a16="http://schemas.microsoft.com/office/drawing/2014/main" id="{27FD893B-4E97-B29E-CF25-C1FC62058B3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669AB99C-4FDC-74CF-3C5E-4BC07C77E2FE}"/>
              </a:ext>
            </a:extLst>
          </p:cNvPr>
          <p:cNvSpPr>
            <a:spLocks noGrp="1"/>
          </p:cNvSpPr>
          <p:nvPr>
            <p:ph type="sldNum" sz="quarter" idx="12"/>
          </p:nvPr>
        </p:nvSpPr>
        <p:spPr/>
        <p:txBody>
          <a:bodyPr/>
          <a:lstStyle/>
          <a:p>
            <a:fld id="{F1E63183-DF30-4633-8906-0AF116ACEE25}" type="slidenum">
              <a:rPr lang="fi-FI" smtClean="0"/>
              <a:t>‹#›</a:t>
            </a:fld>
            <a:endParaRPr lang="fi-FI"/>
          </a:p>
        </p:txBody>
      </p:sp>
    </p:spTree>
    <p:extLst>
      <p:ext uri="{BB962C8B-B14F-4D97-AF65-F5344CB8AC3E}">
        <p14:creationId xmlns:p14="http://schemas.microsoft.com/office/powerpoint/2010/main" val="3121957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213089C-23BB-1263-93E7-F17CD78D884D}"/>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B0A9D406-21B7-85AB-EC60-0B213171BE9C}"/>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47A82AE0-D2C2-B195-6DD1-5D353A4BA30B}"/>
              </a:ext>
            </a:extLst>
          </p:cNvPr>
          <p:cNvSpPr>
            <a:spLocks noGrp="1"/>
          </p:cNvSpPr>
          <p:nvPr>
            <p:ph type="dt" sz="half" idx="10"/>
          </p:nvPr>
        </p:nvSpPr>
        <p:spPr/>
        <p:txBody>
          <a:bodyPr/>
          <a:lstStyle/>
          <a:p>
            <a:fld id="{A343ECF0-CAB2-47C3-815E-0A06A64879EC}" type="datetimeFigureOut">
              <a:rPr lang="fi-FI" smtClean="0"/>
              <a:t>28.10.2025</a:t>
            </a:fld>
            <a:endParaRPr lang="fi-FI"/>
          </a:p>
        </p:txBody>
      </p:sp>
      <p:sp>
        <p:nvSpPr>
          <p:cNvPr id="5" name="Alatunnisteen paikkamerkki 4">
            <a:extLst>
              <a:ext uri="{FF2B5EF4-FFF2-40B4-BE49-F238E27FC236}">
                <a16:creationId xmlns:a16="http://schemas.microsoft.com/office/drawing/2014/main" id="{3E087FD8-2D5F-D81E-6D17-FA7446988E7B}"/>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C61FB26-C0D6-EE04-F087-DA98ED1DEE5A}"/>
              </a:ext>
            </a:extLst>
          </p:cNvPr>
          <p:cNvSpPr>
            <a:spLocks noGrp="1"/>
          </p:cNvSpPr>
          <p:nvPr>
            <p:ph type="sldNum" sz="quarter" idx="12"/>
          </p:nvPr>
        </p:nvSpPr>
        <p:spPr/>
        <p:txBody>
          <a:bodyPr/>
          <a:lstStyle/>
          <a:p>
            <a:fld id="{F1E63183-DF30-4633-8906-0AF116ACEE25}" type="slidenum">
              <a:rPr lang="fi-FI" smtClean="0"/>
              <a:t>‹#›</a:t>
            </a:fld>
            <a:endParaRPr lang="fi-FI"/>
          </a:p>
        </p:txBody>
      </p:sp>
    </p:spTree>
    <p:extLst>
      <p:ext uri="{BB962C8B-B14F-4D97-AF65-F5344CB8AC3E}">
        <p14:creationId xmlns:p14="http://schemas.microsoft.com/office/powerpoint/2010/main" val="1812806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ADD8925-0DC3-7B56-7434-1155B1C038C1}"/>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3A8B5346-AA3A-0D2F-D253-60AE135AE0D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24180317-AFCD-7799-91D2-E5477CE27025}"/>
              </a:ext>
            </a:extLst>
          </p:cNvPr>
          <p:cNvSpPr>
            <a:spLocks noGrp="1"/>
          </p:cNvSpPr>
          <p:nvPr>
            <p:ph type="dt" sz="half" idx="10"/>
          </p:nvPr>
        </p:nvSpPr>
        <p:spPr/>
        <p:txBody>
          <a:bodyPr/>
          <a:lstStyle/>
          <a:p>
            <a:fld id="{A343ECF0-CAB2-47C3-815E-0A06A64879EC}" type="datetimeFigureOut">
              <a:rPr lang="fi-FI" smtClean="0"/>
              <a:t>28.10.2025</a:t>
            </a:fld>
            <a:endParaRPr lang="fi-FI"/>
          </a:p>
        </p:txBody>
      </p:sp>
      <p:sp>
        <p:nvSpPr>
          <p:cNvPr id="5" name="Alatunnisteen paikkamerkki 4">
            <a:extLst>
              <a:ext uri="{FF2B5EF4-FFF2-40B4-BE49-F238E27FC236}">
                <a16:creationId xmlns:a16="http://schemas.microsoft.com/office/drawing/2014/main" id="{2380AF2B-7590-F7D2-7277-37111E6DA04B}"/>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C30E5DA-2B8F-1669-939C-521FBCB99BC0}"/>
              </a:ext>
            </a:extLst>
          </p:cNvPr>
          <p:cNvSpPr>
            <a:spLocks noGrp="1"/>
          </p:cNvSpPr>
          <p:nvPr>
            <p:ph type="sldNum" sz="quarter" idx="12"/>
          </p:nvPr>
        </p:nvSpPr>
        <p:spPr/>
        <p:txBody>
          <a:bodyPr/>
          <a:lstStyle/>
          <a:p>
            <a:fld id="{F1E63183-DF30-4633-8906-0AF116ACEE25}" type="slidenum">
              <a:rPr lang="fi-FI" smtClean="0"/>
              <a:t>‹#›</a:t>
            </a:fld>
            <a:endParaRPr lang="fi-FI"/>
          </a:p>
        </p:txBody>
      </p:sp>
    </p:spTree>
    <p:extLst>
      <p:ext uri="{BB962C8B-B14F-4D97-AF65-F5344CB8AC3E}">
        <p14:creationId xmlns:p14="http://schemas.microsoft.com/office/powerpoint/2010/main" val="2620691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26F824C-B392-DC5C-1B53-AB5AF087EBE5}"/>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BCEEEB67-4110-DBC5-9EC6-6BB5984C3EC6}"/>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8172CD48-778B-7D35-622B-05800EF55155}"/>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69B9B813-2417-DA7C-D057-54FA92D84C86}"/>
              </a:ext>
            </a:extLst>
          </p:cNvPr>
          <p:cNvSpPr>
            <a:spLocks noGrp="1"/>
          </p:cNvSpPr>
          <p:nvPr>
            <p:ph type="dt" sz="half" idx="10"/>
          </p:nvPr>
        </p:nvSpPr>
        <p:spPr/>
        <p:txBody>
          <a:bodyPr/>
          <a:lstStyle/>
          <a:p>
            <a:fld id="{A343ECF0-CAB2-47C3-815E-0A06A64879EC}" type="datetimeFigureOut">
              <a:rPr lang="fi-FI" smtClean="0"/>
              <a:t>28.10.2025</a:t>
            </a:fld>
            <a:endParaRPr lang="fi-FI"/>
          </a:p>
        </p:txBody>
      </p:sp>
      <p:sp>
        <p:nvSpPr>
          <p:cNvPr id="6" name="Alatunnisteen paikkamerkki 5">
            <a:extLst>
              <a:ext uri="{FF2B5EF4-FFF2-40B4-BE49-F238E27FC236}">
                <a16:creationId xmlns:a16="http://schemas.microsoft.com/office/drawing/2014/main" id="{9D43BE61-E8CD-F13C-0ACE-955BB46056FE}"/>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C0AFD2E6-E9C6-93E8-B354-202D6E1F40D4}"/>
              </a:ext>
            </a:extLst>
          </p:cNvPr>
          <p:cNvSpPr>
            <a:spLocks noGrp="1"/>
          </p:cNvSpPr>
          <p:nvPr>
            <p:ph type="sldNum" sz="quarter" idx="12"/>
          </p:nvPr>
        </p:nvSpPr>
        <p:spPr/>
        <p:txBody>
          <a:bodyPr/>
          <a:lstStyle/>
          <a:p>
            <a:fld id="{F1E63183-DF30-4633-8906-0AF116ACEE25}" type="slidenum">
              <a:rPr lang="fi-FI" smtClean="0"/>
              <a:t>‹#›</a:t>
            </a:fld>
            <a:endParaRPr lang="fi-FI"/>
          </a:p>
        </p:txBody>
      </p:sp>
    </p:spTree>
    <p:extLst>
      <p:ext uri="{BB962C8B-B14F-4D97-AF65-F5344CB8AC3E}">
        <p14:creationId xmlns:p14="http://schemas.microsoft.com/office/powerpoint/2010/main" val="320101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5CEAC91-B0E1-C294-863B-D0D670146F33}"/>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9F7971AF-B060-59A5-40A8-5C675ABDDC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748B1A53-7A4D-55F1-C8E0-1D09CEFDBFEC}"/>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624FA28A-C474-CF11-2F4E-013FC0006D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1425001C-5669-9F30-5501-15929D4B30B1}"/>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E726536E-5870-9F7B-49A7-B741DAF7AAA7}"/>
              </a:ext>
            </a:extLst>
          </p:cNvPr>
          <p:cNvSpPr>
            <a:spLocks noGrp="1"/>
          </p:cNvSpPr>
          <p:nvPr>
            <p:ph type="dt" sz="half" idx="10"/>
          </p:nvPr>
        </p:nvSpPr>
        <p:spPr/>
        <p:txBody>
          <a:bodyPr/>
          <a:lstStyle/>
          <a:p>
            <a:fld id="{A343ECF0-CAB2-47C3-815E-0A06A64879EC}" type="datetimeFigureOut">
              <a:rPr lang="fi-FI" smtClean="0"/>
              <a:t>28.10.2025</a:t>
            </a:fld>
            <a:endParaRPr lang="fi-FI"/>
          </a:p>
        </p:txBody>
      </p:sp>
      <p:sp>
        <p:nvSpPr>
          <p:cNvPr id="8" name="Alatunnisteen paikkamerkki 7">
            <a:extLst>
              <a:ext uri="{FF2B5EF4-FFF2-40B4-BE49-F238E27FC236}">
                <a16:creationId xmlns:a16="http://schemas.microsoft.com/office/drawing/2014/main" id="{B42A1576-6496-53FA-90D4-4C07FB8D29D5}"/>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A5F7EA81-14DB-6F39-7E7C-A2C87C8497CD}"/>
              </a:ext>
            </a:extLst>
          </p:cNvPr>
          <p:cNvSpPr>
            <a:spLocks noGrp="1"/>
          </p:cNvSpPr>
          <p:nvPr>
            <p:ph type="sldNum" sz="quarter" idx="12"/>
          </p:nvPr>
        </p:nvSpPr>
        <p:spPr/>
        <p:txBody>
          <a:bodyPr/>
          <a:lstStyle/>
          <a:p>
            <a:fld id="{F1E63183-DF30-4633-8906-0AF116ACEE25}" type="slidenum">
              <a:rPr lang="fi-FI" smtClean="0"/>
              <a:t>‹#›</a:t>
            </a:fld>
            <a:endParaRPr lang="fi-FI"/>
          </a:p>
        </p:txBody>
      </p:sp>
    </p:spTree>
    <p:extLst>
      <p:ext uri="{BB962C8B-B14F-4D97-AF65-F5344CB8AC3E}">
        <p14:creationId xmlns:p14="http://schemas.microsoft.com/office/powerpoint/2010/main" val="3737598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4F760EE-167E-543D-A6BF-76DA257464DB}"/>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BC4BEDBE-68E5-2F2F-018E-9794F6DC1843}"/>
              </a:ext>
            </a:extLst>
          </p:cNvPr>
          <p:cNvSpPr>
            <a:spLocks noGrp="1"/>
          </p:cNvSpPr>
          <p:nvPr>
            <p:ph type="dt" sz="half" idx="10"/>
          </p:nvPr>
        </p:nvSpPr>
        <p:spPr/>
        <p:txBody>
          <a:bodyPr/>
          <a:lstStyle/>
          <a:p>
            <a:fld id="{A343ECF0-CAB2-47C3-815E-0A06A64879EC}" type="datetimeFigureOut">
              <a:rPr lang="fi-FI" smtClean="0"/>
              <a:t>28.10.2025</a:t>
            </a:fld>
            <a:endParaRPr lang="fi-FI"/>
          </a:p>
        </p:txBody>
      </p:sp>
      <p:sp>
        <p:nvSpPr>
          <p:cNvPr id="4" name="Alatunnisteen paikkamerkki 3">
            <a:extLst>
              <a:ext uri="{FF2B5EF4-FFF2-40B4-BE49-F238E27FC236}">
                <a16:creationId xmlns:a16="http://schemas.microsoft.com/office/drawing/2014/main" id="{1BBE9C05-ADFC-A37F-3B0B-E9BAF99C95D8}"/>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B0F16A25-9E4F-D626-C2DB-2BF2F4FB3751}"/>
              </a:ext>
            </a:extLst>
          </p:cNvPr>
          <p:cNvSpPr>
            <a:spLocks noGrp="1"/>
          </p:cNvSpPr>
          <p:nvPr>
            <p:ph type="sldNum" sz="quarter" idx="12"/>
          </p:nvPr>
        </p:nvSpPr>
        <p:spPr/>
        <p:txBody>
          <a:bodyPr/>
          <a:lstStyle/>
          <a:p>
            <a:fld id="{F1E63183-DF30-4633-8906-0AF116ACEE25}" type="slidenum">
              <a:rPr lang="fi-FI" smtClean="0"/>
              <a:t>‹#›</a:t>
            </a:fld>
            <a:endParaRPr lang="fi-FI"/>
          </a:p>
        </p:txBody>
      </p:sp>
    </p:spTree>
    <p:extLst>
      <p:ext uri="{BB962C8B-B14F-4D97-AF65-F5344CB8AC3E}">
        <p14:creationId xmlns:p14="http://schemas.microsoft.com/office/powerpoint/2010/main" val="2685581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0FB0D2DD-A57E-1B1D-CFB1-9E9E622B324A}"/>
              </a:ext>
            </a:extLst>
          </p:cNvPr>
          <p:cNvSpPr>
            <a:spLocks noGrp="1"/>
          </p:cNvSpPr>
          <p:nvPr>
            <p:ph type="dt" sz="half" idx="10"/>
          </p:nvPr>
        </p:nvSpPr>
        <p:spPr/>
        <p:txBody>
          <a:bodyPr/>
          <a:lstStyle/>
          <a:p>
            <a:fld id="{A343ECF0-CAB2-47C3-815E-0A06A64879EC}" type="datetimeFigureOut">
              <a:rPr lang="fi-FI" smtClean="0"/>
              <a:t>28.10.2025</a:t>
            </a:fld>
            <a:endParaRPr lang="fi-FI"/>
          </a:p>
        </p:txBody>
      </p:sp>
      <p:sp>
        <p:nvSpPr>
          <p:cNvPr id="3" name="Alatunnisteen paikkamerkki 2">
            <a:extLst>
              <a:ext uri="{FF2B5EF4-FFF2-40B4-BE49-F238E27FC236}">
                <a16:creationId xmlns:a16="http://schemas.microsoft.com/office/drawing/2014/main" id="{0B383BAB-7956-BC6B-3865-A860B59DCB84}"/>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318EAA22-3079-A21E-E387-BC5354B97E03}"/>
              </a:ext>
            </a:extLst>
          </p:cNvPr>
          <p:cNvSpPr>
            <a:spLocks noGrp="1"/>
          </p:cNvSpPr>
          <p:nvPr>
            <p:ph type="sldNum" sz="quarter" idx="12"/>
          </p:nvPr>
        </p:nvSpPr>
        <p:spPr/>
        <p:txBody>
          <a:bodyPr/>
          <a:lstStyle/>
          <a:p>
            <a:fld id="{F1E63183-DF30-4633-8906-0AF116ACEE25}" type="slidenum">
              <a:rPr lang="fi-FI" smtClean="0"/>
              <a:t>‹#›</a:t>
            </a:fld>
            <a:endParaRPr lang="fi-FI"/>
          </a:p>
        </p:txBody>
      </p:sp>
    </p:spTree>
    <p:extLst>
      <p:ext uri="{BB962C8B-B14F-4D97-AF65-F5344CB8AC3E}">
        <p14:creationId xmlns:p14="http://schemas.microsoft.com/office/powerpoint/2010/main" val="889419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F044C74-7F53-91A6-FF36-3133EA9F1C7D}"/>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D4D53538-A686-74AD-DC32-0B71A5A1C4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9129B711-25B1-3D84-BB55-B8A3C69811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8CA41B64-B354-20D5-B2B7-C10DFD26FDAD}"/>
              </a:ext>
            </a:extLst>
          </p:cNvPr>
          <p:cNvSpPr>
            <a:spLocks noGrp="1"/>
          </p:cNvSpPr>
          <p:nvPr>
            <p:ph type="dt" sz="half" idx="10"/>
          </p:nvPr>
        </p:nvSpPr>
        <p:spPr/>
        <p:txBody>
          <a:bodyPr/>
          <a:lstStyle/>
          <a:p>
            <a:fld id="{A343ECF0-CAB2-47C3-815E-0A06A64879EC}" type="datetimeFigureOut">
              <a:rPr lang="fi-FI" smtClean="0"/>
              <a:t>28.10.2025</a:t>
            </a:fld>
            <a:endParaRPr lang="fi-FI"/>
          </a:p>
        </p:txBody>
      </p:sp>
      <p:sp>
        <p:nvSpPr>
          <p:cNvPr id="6" name="Alatunnisteen paikkamerkki 5">
            <a:extLst>
              <a:ext uri="{FF2B5EF4-FFF2-40B4-BE49-F238E27FC236}">
                <a16:creationId xmlns:a16="http://schemas.microsoft.com/office/drawing/2014/main" id="{4AF5E093-BF08-607F-507F-C17D1EF1740E}"/>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E1D51C5B-D512-4431-8594-003EF1E6DFA4}"/>
              </a:ext>
            </a:extLst>
          </p:cNvPr>
          <p:cNvSpPr>
            <a:spLocks noGrp="1"/>
          </p:cNvSpPr>
          <p:nvPr>
            <p:ph type="sldNum" sz="quarter" idx="12"/>
          </p:nvPr>
        </p:nvSpPr>
        <p:spPr/>
        <p:txBody>
          <a:bodyPr/>
          <a:lstStyle/>
          <a:p>
            <a:fld id="{F1E63183-DF30-4633-8906-0AF116ACEE25}" type="slidenum">
              <a:rPr lang="fi-FI" smtClean="0"/>
              <a:t>‹#›</a:t>
            </a:fld>
            <a:endParaRPr lang="fi-FI"/>
          </a:p>
        </p:txBody>
      </p:sp>
    </p:spTree>
    <p:extLst>
      <p:ext uri="{BB962C8B-B14F-4D97-AF65-F5344CB8AC3E}">
        <p14:creationId xmlns:p14="http://schemas.microsoft.com/office/powerpoint/2010/main" val="3225989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48BEF7E-3087-8FB0-4F08-E8E52031AB15}"/>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817BFEAF-F0E7-3651-0737-56BE1639D9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F983C64E-5DD2-CF51-25AA-BC60B55422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8BE0E3EE-A030-9C15-C1E5-46FCF8A30B2C}"/>
              </a:ext>
            </a:extLst>
          </p:cNvPr>
          <p:cNvSpPr>
            <a:spLocks noGrp="1"/>
          </p:cNvSpPr>
          <p:nvPr>
            <p:ph type="dt" sz="half" idx="10"/>
          </p:nvPr>
        </p:nvSpPr>
        <p:spPr/>
        <p:txBody>
          <a:bodyPr/>
          <a:lstStyle/>
          <a:p>
            <a:fld id="{A343ECF0-CAB2-47C3-815E-0A06A64879EC}" type="datetimeFigureOut">
              <a:rPr lang="fi-FI" smtClean="0"/>
              <a:t>28.10.2025</a:t>
            </a:fld>
            <a:endParaRPr lang="fi-FI"/>
          </a:p>
        </p:txBody>
      </p:sp>
      <p:sp>
        <p:nvSpPr>
          <p:cNvPr id="6" name="Alatunnisteen paikkamerkki 5">
            <a:extLst>
              <a:ext uri="{FF2B5EF4-FFF2-40B4-BE49-F238E27FC236}">
                <a16:creationId xmlns:a16="http://schemas.microsoft.com/office/drawing/2014/main" id="{A4FBAD52-2B66-6A1D-1C13-2DBA95A5F781}"/>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3A551DA4-E9AC-3B9E-D61C-6AE2BFD84DF3}"/>
              </a:ext>
            </a:extLst>
          </p:cNvPr>
          <p:cNvSpPr>
            <a:spLocks noGrp="1"/>
          </p:cNvSpPr>
          <p:nvPr>
            <p:ph type="sldNum" sz="quarter" idx="12"/>
          </p:nvPr>
        </p:nvSpPr>
        <p:spPr/>
        <p:txBody>
          <a:bodyPr/>
          <a:lstStyle/>
          <a:p>
            <a:fld id="{F1E63183-DF30-4633-8906-0AF116ACEE25}" type="slidenum">
              <a:rPr lang="fi-FI" smtClean="0"/>
              <a:t>‹#›</a:t>
            </a:fld>
            <a:endParaRPr lang="fi-FI"/>
          </a:p>
        </p:txBody>
      </p:sp>
    </p:spTree>
    <p:extLst>
      <p:ext uri="{BB962C8B-B14F-4D97-AF65-F5344CB8AC3E}">
        <p14:creationId xmlns:p14="http://schemas.microsoft.com/office/powerpoint/2010/main" val="2250465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90C2A28F-9691-36A4-320D-1E3CBE01D6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1A9B661E-2A83-A4C3-E51C-25DD13BD7C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998D127A-F7F2-0864-CD4C-3A80068B99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43ECF0-CAB2-47C3-815E-0A06A64879EC}" type="datetimeFigureOut">
              <a:rPr lang="fi-FI" smtClean="0"/>
              <a:t>28.10.2025</a:t>
            </a:fld>
            <a:endParaRPr lang="fi-FI"/>
          </a:p>
        </p:txBody>
      </p:sp>
      <p:sp>
        <p:nvSpPr>
          <p:cNvPr id="5" name="Alatunnisteen paikkamerkki 4">
            <a:extLst>
              <a:ext uri="{FF2B5EF4-FFF2-40B4-BE49-F238E27FC236}">
                <a16:creationId xmlns:a16="http://schemas.microsoft.com/office/drawing/2014/main" id="{B103B636-05AB-BDC0-9EDE-5192F543AB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i-FI"/>
          </a:p>
        </p:txBody>
      </p:sp>
      <p:sp>
        <p:nvSpPr>
          <p:cNvPr id="6" name="Dian numeron paikkamerkki 5">
            <a:extLst>
              <a:ext uri="{FF2B5EF4-FFF2-40B4-BE49-F238E27FC236}">
                <a16:creationId xmlns:a16="http://schemas.microsoft.com/office/drawing/2014/main" id="{DE6010D9-B251-E50C-B180-300E96571E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1E63183-DF30-4633-8906-0AF116ACEE25}" type="slidenum">
              <a:rPr lang="fi-FI" smtClean="0"/>
              <a:t>‹#›</a:t>
            </a:fld>
            <a:endParaRPr lang="fi-FI"/>
          </a:p>
        </p:txBody>
      </p:sp>
    </p:spTree>
    <p:extLst>
      <p:ext uri="{BB962C8B-B14F-4D97-AF65-F5344CB8AC3E}">
        <p14:creationId xmlns:p14="http://schemas.microsoft.com/office/powerpoint/2010/main" val="42103366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kirjastot.fi/kysy/moikka-kuuluuko-ranskalaiseen-tapakulttuuriin-puhutella"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helmet.finna.fi/"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kirjastot.fi/kysy/missa-kuvattu-irina-milanin-levyn"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kane.fi/165104-large_default/milan-irina-lp-mitae-tapahtuu-kansi-vg-levy-ex-kaeytetty-lp.jpg"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927EA932-01AA-CE3B-4490-AB049A40C0B0}"/>
              </a:ext>
            </a:extLst>
          </p:cNvPr>
          <p:cNvSpPr>
            <a:spLocks noGrp="1"/>
          </p:cNvSpPr>
          <p:nvPr>
            <p:ph type="ctrTitle"/>
          </p:nvPr>
        </p:nvSpPr>
        <p:spPr>
          <a:xfrm>
            <a:off x="838200" y="451381"/>
            <a:ext cx="10512552" cy="4066540"/>
          </a:xfrm>
        </p:spPr>
        <p:txBody>
          <a:bodyPr anchor="b">
            <a:normAutofit/>
          </a:bodyPr>
          <a:lstStyle/>
          <a:p>
            <a:pPr algn="l"/>
            <a:r>
              <a:rPr lang="fi-FI" sz="6600"/>
              <a:t>Tietopalvelutyö kirjastossa ja tiedonhakutaidot</a:t>
            </a:r>
          </a:p>
        </p:txBody>
      </p:sp>
      <p:sp>
        <p:nvSpPr>
          <p:cNvPr id="3" name="Alaotsikko 2">
            <a:extLst>
              <a:ext uri="{FF2B5EF4-FFF2-40B4-BE49-F238E27FC236}">
                <a16:creationId xmlns:a16="http://schemas.microsoft.com/office/drawing/2014/main" id="{C711E59C-7813-CB45-7706-539552C0C722}"/>
              </a:ext>
            </a:extLst>
          </p:cNvPr>
          <p:cNvSpPr>
            <a:spLocks noGrp="1"/>
          </p:cNvSpPr>
          <p:nvPr>
            <p:ph type="subTitle" idx="1"/>
          </p:nvPr>
        </p:nvSpPr>
        <p:spPr>
          <a:xfrm>
            <a:off x="838199" y="4983276"/>
            <a:ext cx="10512552" cy="1126680"/>
          </a:xfrm>
        </p:spPr>
        <p:txBody>
          <a:bodyPr>
            <a:normAutofit/>
          </a:bodyPr>
          <a:lstStyle/>
          <a:p>
            <a:pPr algn="l"/>
            <a:r>
              <a:rPr lang="fi-FI" sz="1700"/>
              <a:t>YKN</a:t>
            </a:r>
          </a:p>
          <a:p>
            <a:pPr algn="l"/>
            <a:r>
              <a:rPr lang="fi-FI" sz="1700"/>
              <a:t>Nina Granlund</a:t>
            </a:r>
          </a:p>
          <a:p>
            <a:pPr algn="l"/>
            <a:r>
              <a:rPr lang="fi-FI" sz="1700"/>
              <a:t>5.11.2025</a:t>
            </a:r>
          </a:p>
        </p:txBody>
      </p:sp>
      <p:sp>
        <p:nvSpPr>
          <p:cNvPr id="10"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3581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0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1000"/>
                                  </p:stCondLst>
                                  <p:iterate>
                                    <p:tmPct val="10000"/>
                                  </p:iterate>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7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CCC6F156-1D2C-1AC7-6D01-AF6F4B514AE0}"/>
              </a:ext>
            </a:extLst>
          </p:cNvPr>
          <p:cNvSpPr>
            <a:spLocks noGrp="1"/>
          </p:cNvSpPr>
          <p:nvPr>
            <p:ph type="title"/>
          </p:nvPr>
        </p:nvSpPr>
        <p:spPr>
          <a:xfrm>
            <a:off x="838200" y="365125"/>
            <a:ext cx="10515600" cy="1325563"/>
          </a:xfrm>
        </p:spPr>
        <p:txBody>
          <a:bodyPr>
            <a:normAutofit/>
          </a:bodyPr>
          <a:lstStyle/>
          <a:p>
            <a:r>
              <a:rPr lang="fi-FI" sz="5400"/>
              <a:t>Tiedonhakutaidot</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69010809-4852-EC9D-4389-5FCFBEC7AC84}"/>
              </a:ext>
            </a:extLst>
          </p:cNvPr>
          <p:cNvSpPr>
            <a:spLocks noGrp="1"/>
          </p:cNvSpPr>
          <p:nvPr>
            <p:ph idx="1"/>
          </p:nvPr>
        </p:nvSpPr>
        <p:spPr>
          <a:xfrm>
            <a:off x="838200" y="1929384"/>
            <a:ext cx="10515600" cy="4251960"/>
          </a:xfrm>
        </p:spPr>
        <p:txBody>
          <a:bodyPr>
            <a:normAutofit/>
          </a:bodyPr>
          <a:lstStyle/>
          <a:p>
            <a:r>
              <a:rPr lang="fi-FI" sz="2200"/>
              <a:t>Koulutusta annetaan kirjastoalan koulutuksessa.</a:t>
            </a:r>
          </a:p>
          <a:p>
            <a:r>
              <a:rPr lang="fi-FI" sz="2200"/>
              <a:t>Kaikki työntekijät eivät ole saaneet koulutusta.</a:t>
            </a:r>
          </a:p>
          <a:p>
            <a:r>
              <a:rPr lang="fi-FI" sz="2200"/>
              <a:t>Uusien ilmiöiden koulutuksia on paljonkin, esim. tekoäly, mutta ovatko perustaidot hallussa?</a:t>
            </a:r>
          </a:p>
          <a:p>
            <a:r>
              <a:rPr lang="fi-FI" sz="2200"/>
              <a:t>Tarjotaanko uusille työntekijöille perehdytystä aiheesta tiedonhaku?</a:t>
            </a:r>
          </a:p>
          <a:p>
            <a:r>
              <a:rPr lang="fi-FI" sz="2200"/>
              <a:t>Jos ei tarjota, niin opastus pitäisi lisätä perehdytykseen.</a:t>
            </a:r>
          </a:p>
        </p:txBody>
      </p:sp>
    </p:spTree>
    <p:extLst>
      <p:ext uri="{BB962C8B-B14F-4D97-AF65-F5344CB8AC3E}">
        <p14:creationId xmlns:p14="http://schemas.microsoft.com/office/powerpoint/2010/main" val="1802631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14">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62EB0866-D12D-9456-9460-C8921E0873C5}"/>
              </a:ext>
            </a:extLst>
          </p:cNvPr>
          <p:cNvSpPr>
            <a:spLocks noGrp="1"/>
          </p:cNvSpPr>
          <p:nvPr>
            <p:ph type="title"/>
          </p:nvPr>
        </p:nvSpPr>
        <p:spPr>
          <a:xfrm>
            <a:off x="838200" y="365125"/>
            <a:ext cx="10515600" cy="1325563"/>
          </a:xfrm>
        </p:spPr>
        <p:txBody>
          <a:bodyPr>
            <a:normAutofit/>
          </a:bodyPr>
          <a:lstStyle/>
          <a:p>
            <a:r>
              <a:rPr lang="fi-FI" sz="5400"/>
              <a:t>Esimerkki 1 Kysymys</a:t>
            </a:r>
            <a:endParaRPr lang="fi-FI" sz="5400" dirty="0"/>
          </a:p>
        </p:txBody>
      </p:sp>
      <p:sp>
        <p:nvSpPr>
          <p:cNvPr id="3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FF499901-6F46-0AC3-453B-B7D431ECEA74}"/>
              </a:ext>
            </a:extLst>
          </p:cNvPr>
          <p:cNvSpPr>
            <a:spLocks noGrp="1"/>
          </p:cNvSpPr>
          <p:nvPr>
            <p:ph idx="1"/>
          </p:nvPr>
        </p:nvSpPr>
        <p:spPr>
          <a:xfrm>
            <a:off x="838200" y="1929384"/>
            <a:ext cx="10515600" cy="4251960"/>
          </a:xfrm>
        </p:spPr>
        <p:txBody>
          <a:bodyPr>
            <a:normAutofit/>
          </a:bodyPr>
          <a:lstStyle/>
          <a:p>
            <a:r>
              <a:rPr lang="fi-FI" sz="2200"/>
              <a:t>Kuuluuko ranskalaiseen tapakulttuuriin puhutella ensisijaisesti esimerkiksi kahdesta henkilöstä vanhempaa tai seurueen vanhinta? Kävin Ranskassa erään läheiseni kanssa ja huomasin tällaisen ilmiön.</a:t>
            </a:r>
          </a:p>
          <a:p>
            <a:endParaRPr lang="fi-FI" sz="2200" dirty="0">
              <a:hlinkClick r:id="rId2"/>
            </a:endParaRPr>
          </a:p>
        </p:txBody>
      </p:sp>
    </p:spTree>
    <p:extLst>
      <p:ext uri="{BB962C8B-B14F-4D97-AF65-F5344CB8AC3E}">
        <p14:creationId xmlns:p14="http://schemas.microsoft.com/office/powerpoint/2010/main" val="22562151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FA4121AB-B2B8-41D5-25BC-7F9DC2FFCEA5}"/>
              </a:ext>
            </a:extLst>
          </p:cNvPr>
          <p:cNvSpPr>
            <a:spLocks noGrp="1"/>
          </p:cNvSpPr>
          <p:nvPr>
            <p:ph type="title"/>
          </p:nvPr>
        </p:nvSpPr>
        <p:spPr>
          <a:xfrm>
            <a:off x="838200" y="365125"/>
            <a:ext cx="10515600" cy="1325563"/>
          </a:xfrm>
        </p:spPr>
        <p:txBody>
          <a:bodyPr>
            <a:normAutofit/>
          </a:bodyPr>
          <a:lstStyle/>
          <a:p>
            <a:r>
              <a:rPr lang="fi-FI" sz="5400"/>
              <a:t>Esimerkki 1 vastaus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1F847850-F0DE-04B1-1657-CF070D72F0D2}"/>
              </a:ext>
            </a:extLst>
          </p:cNvPr>
          <p:cNvSpPr>
            <a:spLocks noGrp="1"/>
          </p:cNvSpPr>
          <p:nvPr>
            <p:ph idx="1"/>
          </p:nvPr>
        </p:nvSpPr>
        <p:spPr>
          <a:xfrm>
            <a:off x="838200" y="1929384"/>
            <a:ext cx="10515600" cy="4251960"/>
          </a:xfrm>
        </p:spPr>
        <p:txBody>
          <a:bodyPr>
            <a:normAutofit/>
          </a:bodyPr>
          <a:lstStyle/>
          <a:p>
            <a:r>
              <a:rPr lang="fi-FI" sz="2200"/>
              <a:t>Kysyin asiasta työkaveriltani, joka on syntyjään ranskalainen. Hän vastasi, ettei ilmiö ole hänelle tuttu eikä tällaista sääntöä noudateta Ranskassa ainakaan laajemmin. </a:t>
            </a:r>
            <a:br>
              <a:rPr lang="fi-FI" sz="2200"/>
            </a:br>
            <a:br>
              <a:rPr lang="fi-FI" sz="2200"/>
            </a:br>
            <a:r>
              <a:rPr lang="fi-FI" sz="2200"/>
              <a:t>Mikäli aihe kiinnostaa ja haluat lukea siitä lisää, suosittelen etsimään </a:t>
            </a:r>
            <a:r>
              <a:rPr lang="fi-FI" sz="2200">
                <a:hlinkClick r:id="rId2"/>
              </a:rPr>
              <a:t>Helmet Finnasta</a:t>
            </a:r>
            <a:r>
              <a:rPr lang="fi-FI" sz="2200"/>
              <a:t> hakusanoilla "tapakulttuuri", "etiketti (tapakulttuuri)" ja "tavat".</a:t>
            </a:r>
          </a:p>
          <a:p>
            <a:endParaRPr lang="fi-FI" sz="2200"/>
          </a:p>
        </p:txBody>
      </p:sp>
    </p:spTree>
    <p:extLst>
      <p:ext uri="{BB962C8B-B14F-4D97-AF65-F5344CB8AC3E}">
        <p14:creationId xmlns:p14="http://schemas.microsoft.com/office/powerpoint/2010/main" val="3932135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91813E7D-83BE-0B40-0B06-562EFEBBEE8A}"/>
              </a:ext>
            </a:extLst>
          </p:cNvPr>
          <p:cNvSpPr>
            <a:spLocks noGrp="1"/>
          </p:cNvSpPr>
          <p:nvPr>
            <p:ph type="title"/>
          </p:nvPr>
        </p:nvSpPr>
        <p:spPr>
          <a:xfrm>
            <a:off x="838200" y="365125"/>
            <a:ext cx="10515600" cy="1325563"/>
          </a:xfrm>
        </p:spPr>
        <p:txBody>
          <a:bodyPr>
            <a:normAutofit/>
          </a:bodyPr>
          <a:lstStyle/>
          <a:p>
            <a:r>
              <a:rPr lang="fi-FI" sz="5400"/>
              <a:t>Esimerkki 1 </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37FB5FD8-E8B6-0221-F418-22303147D9B9}"/>
              </a:ext>
            </a:extLst>
          </p:cNvPr>
          <p:cNvSpPr>
            <a:spLocks noGrp="1"/>
          </p:cNvSpPr>
          <p:nvPr>
            <p:ph idx="1"/>
          </p:nvPr>
        </p:nvSpPr>
        <p:spPr>
          <a:xfrm>
            <a:off x="838200" y="1929384"/>
            <a:ext cx="10515600" cy="4251960"/>
          </a:xfrm>
        </p:spPr>
        <p:txBody>
          <a:bodyPr>
            <a:normAutofit/>
          </a:bodyPr>
          <a:lstStyle/>
          <a:p>
            <a:r>
              <a:rPr lang="fi-FI" sz="2200"/>
              <a:t>Lähde työkaveri?!</a:t>
            </a:r>
          </a:p>
          <a:p>
            <a:r>
              <a:rPr lang="fi-FI" sz="2200"/>
              <a:t>Hakuohje? Löytyisikö kirjallisuus aiheesta näin?</a:t>
            </a:r>
          </a:p>
          <a:p>
            <a:endParaRPr lang="fi-FI" sz="2200"/>
          </a:p>
        </p:txBody>
      </p:sp>
    </p:spTree>
    <p:extLst>
      <p:ext uri="{BB962C8B-B14F-4D97-AF65-F5344CB8AC3E}">
        <p14:creationId xmlns:p14="http://schemas.microsoft.com/office/powerpoint/2010/main" val="17172467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787C7BC4-3C82-7983-764A-9BA44184A221}"/>
              </a:ext>
            </a:extLst>
          </p:cNvPr>
          <p:cNvSpPr>
            <a:spLocks noGrp="1"/>
          </p:cNvSpPr>
          <p:nvPr>
            <p:ph type="title"/>
          </p:nvPr>
        </p:nvSpPr>
        <p:spPr>
          <a:xfrm>
            <a:off x="838200" y="365125"/>
            <a:ext cx="10515600" cy="1325563"/>
          </a:xfrm>
        </p:spPr>
        <p:txBody>
          <a:bodyPr>
            <a:normAutofit/>
          </a:bodyPr>
          <a:lstStyle/>
          <a:p>
            <a:r>
              <a:rPr lang="fi-FI" sz="5400" dirty="0"/>
              <a:t>Esimerkki 2 kysymys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29B58672-ACDB-185B-D133-9F02F46821E0}"/>
              </a:ext>
            </a:extLst>
          </p:cNvPr>
          <p:cNvSpPr>
            <a:spLocks noGrp="1"/>
          </p:cNvSpPr>
          <p:nvPr>
            <p:ph idx="1"/>
          </p:nvPr>
        </p:nvSpPr>
        <p:spPr>
          <a:xfrm>
            <a:off x="838200" y="1929384"/>
            <a:ext cx="10515600" cy="4251960"/>
          </a:xfrm>
        </p:spPr>
        <p:txBody>
          <a:bodyPr>
            <a:normAutofit/>
          </a:bodyPr>
          <a:lstStyle/>
          <a:p>
            <a:r>
              <a:rPr lang="fi-FI" dirty="0"/>
              <a:t>Missä on kuvattu Irina Milanin levyn Mitä tapahtuu takakansi? Näyttää Mannerheimintien alueelta vaiko Postitalon seudulta.</a:t>
            </a:r>
            <a:endParaRPr lang="fi-FI" sz="2200" dirty="0">
              <a:hlinkClick r:id="rId2"/>
            </a:endParaRPr>
          </a:p>
        </p:txBody>
      </p:sp>
    </p:spTree>
    <p:extLst>
      <p:ext uri="{BB962C8B-B14F-4D97-AF65-F5344CB8AC3E}">
        <p14:creationId xmlns:p14="http://schemas.microsoft.com/office/powerpoint/2010/main" val="4087549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CD400FF7-5450-0846-D110-5AA81B622A69}"/>
              </a:ext>
            </a:extLst>
          </p:cNvPr>
          <p:cNvSpPr>
            <a:spLocks noGrp="1"/>
          </p:cNvSpPr>
          <p:nvPr>
            <p:ph type="title"/>
          </p:nvPr>
        </p:nvSpPr>
        <p:spPr>
          <a:xfrm>
            <a:off x="838200" y="365125"/>
            <a:ext cx="10515600" cy="1325563"/>
          </a:xfrm>
        </p:spPr>
        <p:txBody>
          <a:bodyPr>
            <a:normAutofit/>
          </a:bodyPr>
          <a:lstStyle/>
          <a:p>
            <a:r>
              <a:rPr lang="fi-FI" sz="5400"/>
              <a:t>Esimerkki 2 vastaus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897621B4-7E2D-C8CA-FB47-AAAE562EB2EF}"/>
              </a:ext>
            </a:extLst>
          </p:cNvPr>
          <p:cNvSpPr>
            <a:spLocks noGrp="1"/>
          </p:cNvSpPr>
          <p:nvPr>
            <p:ph idx="1"/>
          </p:nvPr>
        </p:nvSpPr>
        <p:spPr>
          <a:xfrm>
            <a:off x="838200" y="1929384"/>
            <a:ext cx="10515600" cy="4251960"/>
          </a:xfrm>
        </p:spPr>
        <p:txBody>
          <a:bodyPr>
            <a:normAutofit/>
          </a:bodyPr>
          <a:lstStyle/>
          <a:p>
            <a:r>
              <a:rPr lang="fi-FI" sz="2200"/>
              <a:t>Näyttää siltä, että kuva on otettu korkeista rakennuksista Oodin ja rautatielaitureiden välissä tai ehkä jopa Oodista.</a:t>
            </a:r>
          </a:p>
        </p:txBody>
      </p:sp>
    </p:spTree>
    <p:extLst>
      <p:ext uri="{BB962C8B-B14F-4D97-AF65-F5344CB8AC3E}">
        <p14:creationId xmlns:p14="http://schemas.microsoft.com/office/powerpoint/2010/main" val="705655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B004E3A7-4688-653E-318F-F0BB6933C2CD}"/>
              </a:ext>
            </a:extLst>
          </p:cNvPr>
          <p:cNvSpPr>
            <a:spLocks noGrp="1"/>
          </p:cNvSpPr>
          <p:nvPr>
            <p:ph type="title"/>
          </p:nvPr>
        </p:nvSpPr>
        <p:spPr>
          <a:xfrm>
            <a:off x="838200" y="365125"/>
            <a:ext cx="10515600" cy="1325563"/>
          </a:xfrm>
        </p:spPr>
        <p:txBody>
          <a:bodyPr>
            <a:normAutofit/>
          </a:bodyPr>
          <a:lstStyle/>
          <a:p>
            <a:r>
              <a:rPr lang="fi-FI" sz="5400"/>
              <a:t>Esimerkki 2</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DD442D47-CE8C-F462-F76F-14F9A536110A}"/>
              </a:ext>
            </a:extLst>
          </p:cNvPr>
          <p:cNvSpPr>
            <a:spLocks noGrp="1"/>
          </p:cNvSpPr>
          <p:nvPr>
            <p:ph idx="1"/>
          </p:nvPr>
        </p:nvSpPr>
        <p:spPr>
          <a:xfrm>
            <a:off x="838200" y="1929384"/>
            <a:ext cx="10515600" cy="4251960"/>
          </a:xfrm>
        </p:spPr>
        <p:txBody>
          <a:bodyPr>
            <a:normAutofit/>
          </a:bodyPr>
          <a:lstStyle/>
          <a:p>
            <a:r>
              <a:rPr lang="fi-FI" sz="2200"/>
              <a:t>Levy on julkaistu 1979!</a:t>
            </a:r>
          </a:p>
          <a:p>
            <a:r>
              <a:rPr lang="fi-FI" sz="2200">
                <a:hlinkClick r:id="rId2"/>
              </a:rPr>
              <a:t>milan-irina-lp-mitae-tapahtuu-kansi-vg-levy-ex-kaeytetty-lp.jpg (800×800)</a:t>
            </a:r>
            <a:endParaRPr lang="fi-FI" sz="2200"/>
          </a:p>
        </p:txBody>
      </p:sp>
    </p:spTree>
    <p:extLst>
      <p:ext uri="{BB962C8B-B14F-4D97-AF65-F5344CB8AC3E}">
        <p14:creationId xmlns:p14="http://schemas.microsoft.com/office/powerpoint/2010/main" val="33094798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B239ECFB-D50A-0C58-0C94-C8178BF87254}"/>
              </a:ext>
            </a:extLst>
          </p:cNvPr>
          <p:cNvSpPr>
            <a:spLocks noGrp="1"/>
          </p:cNvSpPr>
          <p:nvPr>
            <p:ph type="title"/>
          </p:nvPr>
        </p:nvSpPr>
        <p:spPr>
          <a:xfrm>
            <a:off x="838200" y="365125"/>
            <a:ext cx="10515600" cy="1325563"/>
          </a:xfrm>
        </p:spPr>
        <p:txBody>
          <a:bodyPr>
            <a:normAutofit/>
          </a:bodyPr>
          <a:lstStyle/>
          <a:p>
            <a:r>
              <a:rPr lang="fi-FI" sz="5400" dirty="0"/>
              <a:t>Esimerkki 3 kysymys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A2D13A1D-9B93-B414-5A1F-16838D305094}"/>
              </a:ext>
            </a:extLst>
          </p:cNvPr>
          <p:cNvSpPr>
            <a:spLocks noGrp="1"/>
          </p:cNvSpPr>
          <p:nvPr>
            <p:ph idx="1"/>
          </p:nvPr>
        </p:nvSpPr>
        <p:spPr>
          <a:xfrm>
            <a:off x="838200" y="1929384"/>
            <a:ext cx="10515600" cy="4251960"/>
          </a:xfrm>
        </p:spPr>
        <p:txBody>
          <a:bodyPr>
            <a:normAutofit/>
          </a:bodyPr>
          <a:lstStyle/>
          <a:p>
            <a:r>
              <a:rPr lang="fi-FI" dirty="0"/>
              <a:t>Minkälainen kivennäisaine tai ravintoaine on </a:t>
            </a:r>
            <a:r>
              <a:rPr lang="fi-FI" dirty="0" err="1"/>
              <a:t>aleksandronaatti</a:t>
            </a:r>
            <a:r>
              <a:rPr lang="fi-FI" dirty="0"/>
              <a:t>?</a:t>
            </a:r>
            <a:endParaRPr lang="fi-FI" sz="2200" dirty="0"/>
          </a:p>
        </p:txBody>
      </p:sp>
    </p:spTree>
    <p:extLst>
      <p:ext uri="{BB962C8B-B14F-4D97-AF65-F5344CB8AC3E}">
        <p14:creationId xmlns:p14="http://schemas.microsoft.com/office/powerpoint/2010/main" val="2933838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9D201A81-B403-D658-5730-301AEB1A6B3A}"/>
              </a:ext>
            </a:extLst>
          </p:cNvPr>
          <p:cNvSpPr>
            <a:spLocks noGrp="1"/>
          </p:cNvSpPr>
          <p:nvPr>
            <p:ph type="title"/>
          </p:nvPr>
        </p:nvSpPr>
        <p:spPr>
          <a:xfrm>
            <a:off x="838200" y="365125"/>
            <a:ext cx="10515600" cy="1325563"/>
          </a:xfrm>
        </p:spPr>
        <p:txBody>
          <a:bodyPr>
            <a:normAutofit/>
          </a:bodyPr>
          <a:lstStyle/>
          <a:p>
            <a:r>
              <a:rPr lang="fi-FI" sz="5400"/>
              <a:t>Esimerkki 3 vastaus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34273A7A-4B5F-2E50-A70D-91CDB2C49F7D}"/>
              </a:ext>
            </a:extLst>
          </p:cNvPr>
          <p:cNvSpPr>
            <a:spLocks noGrp="1"/>
          </p:cNvSpPr>
          <p:nvPr>
            <p:ph idx="1"/>
          </p:nvPr>
        </p:nvSpPr>
        <p:spPr>
          <a:xfrm>
            <a:off x="838200" y="1929384"/>
            <a:ext cx="10515600" cy="4251960"/>
          </a:xfrm>
        </p:spPr>
        <p:txBody>
          <a:bodyPr>
            <a:normAutofit/>
          </a:bodyPr>
          <a:lstStyle/>
          <a:p>
            <a:r>
              <a:rPr lang="fi-FI" sz="2200"/>
              <a:t>Alendronaatti ja aleksandronaatti ovat molemmat bisfosfonaatteja, jotka hidastavat luuston hajoamista ja lisäävät luumassaa, mutta alendronaatti on vanhempi ja tutkitumpi lääke. Sitä käytetään osteoporoosin hoidossa vähentämään murtumia…(poistettu pitkä pätkä copy-pastesta)…ovat tehokkaita osteoporoosilääkkeitä, jotka toimivat samalla tavalla estämällä luukatoa. Alendronaatti on todennäköisesti yleisemmin tunnettu. </a:t>
            </a:r>
            <a:br>
              <a:rPr lang="fi-FI" sz="2200"/>
            </a:br>
            <a:br>
              <a:rPr lang="fi-FI" sz="2200"/>
            </a:br>
            <a:r>
              <a:rPr lang="fi-FI" sz="2200"/>
              <a:t>Lähde: Google AI</a:t>
            </a:r>
          </a:p>
          <a:p>
            <a:endParaRPr lang="fi-FI" sz="2200"/>
          </a:p>
        </p:txBody>
      </p:sp>
    </p:spTree>
    <p:extLst>
      <p:ext uri="{BB962C8B-B14F-4D97-AF65-F5344CB8AC3E}">
        <p14:creationId xmlns:p14="http://schemas.microsoft.com/office/powerpoint/2010/main" val="13402553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717C95BC-81F4-88F3-F767-1FA6CA5B87AC}"/>
              </a:ext>
            </a:extLst>
          </p:cNvPr>
          <p:cNvSpPr>
            <a:spLocks noGrp="1"/>
          </p:cNvSpPr>
          <p:nvPr>
            <p:ph type="title"/>
          </p:nvPr>
        </p:nvSpPr>
        <p:spPr>
          <a:xfrm>
            <a:off x="838200" y="365125"/>
            <a:ext cx="10515600" cy="1325563"/>
          </a:xfrm>
        </p:spPr>
        <p:txBody>
          <a:bodyPr>
            <a:normAutofit/>
          </a:bodyPr>
          <a:lstStyle/>
          <a:p>
            <a:r>
              <a:rPr lang="fi-FI" sz="5400"/>
              <a:t>Esimerkki 3</a:t>
            </a:r>
          </a:p>
        </p:txBody>
      </p:sp>
      <p:sp>
        <p:nvSpPr>
          <p:cNvPr id="17"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BA5DF9C0-D1B8-4CBD-EF80-7BF3173C8BA4}"/>
              </a:ext>
            </a:extLst>
          </p:cNvPr>
          <p:cNvSpPr>
            <a:spLocks noGrp="1"/>
          </p:cNvSpPr>
          <p:nvPr>
            <p:ph idx="1"/>
          </p:nvPr>
        </p:nvSpPr>
        <p:spPr>
          <a:xfrm>
            <a:off x="838200" y="1929384"/>
            <a:ext cx="10515600" cy="4251960"/>
          </a:xfrm>
        </p:spPr>
        <p:txBody>
          <a:bodyPr>
            <a:normAutofit/>
          </a:bodyPr>
          <a:lstStyle/>
          <a:p>
            <a:r>
              <a:rPr lang="fi-FI" sz="2200"/>
              <a:t>Kirjastonhoitaja = Google AI?!</a:t>
            </a:r>
          </a:p>
        </p:txBody>
      </p:sp>
    </p:spTree>
    <p:extLst>
      <p:ext uri="{BB962C8B-B14F-4D97-AF65-F5344CB8AC3E}">
        <p14:creationId xmlns:p14="http://schemas.microsoft.com/office/powerpoint/2010/main" val="2549800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70DB220-DE24-88F4-EF31-FCE05773A21C}"/>
            </a:ext>
          </a:extLst>
        </p:cNvPr>
        <p:cNvGrpSpPr/>
        <p:nvPr/>
      </p:nvGrpSpPr>
      <p:grpSpPr>
        <a:xfrm>
          <a:off x="0" y="0"/>
          <a:ext cx="0" cy="0"/>
          <a:chOff x="0" y="0"/>
          <a:chExt cx="0" cy="0"/>
        </a:xfrm>
      </p:grpSpPr>
      <p:sp useBgFill="1">
        <p:nvSpPr>
          <p:cNvPr id="17" name="Rectangle 8">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687E7A78-E9EA-829D-EB39-D80D6FBA7021}"/>
              </a:ext>
            </a:extLst>
          </p:cNvPr>
          <p:cNvSpPr>
            <a:spLocks noGrp="1"/>
          </p:cNvSpPr>
          <p:nvPr>
            <p:ph type="title"/>
          </p:nvPr>
        </p:nvSpPr>
        <p:spPr>
          <a:xfrm>
            <a:off x="838200" y="432033"/>
            <a:ext cx="10515600" cy="1325563"/>
          </a:xfrm>
        </p:spPr>
        <p:txBody>
          <a:bodyPr>
            <a:normAutofit/>
          </a:bodyPr>
          <a:lstStyle/>
          <a:p>
            <a:r>
              <a:rPr lang="fi-FI" sz="5400"/>
              <a:t>Tavoite</a:t>
            </a:r>
            <a:endParaRPr lang="fi-FI" sz="5400" dirty="0"/>
          </a:p>
        </p:txBody>
      </p:sp>
      <p:sp>
        <p:nvSpPr>
          <p:cNvPr id="18"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1865313"/>
            <a:ext cx="10424160" cy="18288"/>
          </a:xfrm>
          <a:custGeom>
            <a:avLst/>
            <a:gdLst>
              <a:gd name="connsiteX0" fmla="*/ 0 w 10424160"/>
              <a:gd name="connsiteY0" fmla="*/ 0 h 18288"/>
              <a:gd name="connsiteX1" fmla="*/ 903427 w 10424160"/>
              <a:gd name="connsiteY1" fmla="*/ 0 h 18288"/>
              <a:gd name="connsiteX2" fmla="*/ 1389888 w 10424160"/>
              <a:gd name="connsiteY2" fmla="*/ 0 h 18288"/>
              <a:gd name="connsiteX3" fmla="*/ 2189074 w 10424160"/>
              <a:gd name="connsiteY3" fmla="*/ 0 h 18288"/>
              <a:gd name="connsiteX4" fmla="*/ 2675534 w 10424160"/>
              <a:gd name="connsiteY4" fmla="*/ 0 h 18288"/>
              <a:gd name="connsiteX5" fmla="*/ 3370478 w 10424160"/>
              <a:gd name="connsiteY5" fmla="*/ 0 h 18288"/>
              <a:gd name="connsiteX6" fmla="*/ 4169664 w 10424160"/>
              <a:gd name="connsiteY6" fmla="*/ 0 h 18288"/>
              <a:gd name="connsiteX7" fmla="*/ 4551883 w 10424160"/>
              <a:gd name="connsiteY7" fmla="*/ 0 h 18288"/>
              <a:gd name="connsiteX8" fmla="*/ 4934102 w 10424160"/>
              <a:gd name="connsiteY8" fmla="*/ 0 h 18288"/>
              <a:gd name="connsiteX9" fmla="*/ 5837530 w 10424160"/>
              <a:gd name="connsiteY9" fmla="*/ 0 h 18288"/>
              <a:gd name="connsiteX10" fmla="*/ 6532474 w 10424160"/>
              <a:gd name="connsiteY10" fmla="*/ 0 h 18288"/>
              <a:gd name="connsiteX11" fmla="*/ 6914693 w 10424160"/>
              <a:gd name="connsiteY11" fmla="*/ 0 h 18288"/>
              <a:gd name="connsiteX12" fmla="*/ 7609637 w 10424160"/>
              <a:gd name="connsiteY12" fmla="*/ 0 h 18288"/>
              <a:gd name="connsiteX13" fmla="*/ 8513064 w 10424160"/>
              <a:gd name="connsiteY13" fmla="*/ 0 h 18288"/>
              <a:gd name="connsiteX14" fmla="*/ 9103766 w 10424160"/>
              <a:gd name="connsiteY14" fmla="*/ 0 h 18288"/>
              <a:gd name="connsiteX15" fmla="*/ 9694469 w 10424160"/>
              <a:gd name="connsiteY15" fmla="*/ 0 h 18288"/>
              <a:gd name="connsiteX16" fmla="*/ 10424160 w 10424160"/>
              <a:gd name="connsiteY16" fmla="*/ 0 h 18288"/>
              <a:gd name="connsiteX17" fmla="*/ 10424160 w 10424160"/>
              <a:gd name="connsiteY17" fmla="*/ 18288 h 18288"/>
              <a:gd name="connsiteX18" fmla="*/ 9729216 w 10424160"/>
              <a:gd name="connsiteY18" fmla="*/ 18288 h 18288"/>
              <a:gd name="connsiteX19" fmla="*/ 8930030 w 10424160"/>
              <a:gd name="connsiteY19" fmla="*/ 18288 h 18288"/>
              <a:gd name="connsiteX20" fmla="*/ 8130845 w 10424160"/>
              <a:gd name="connsiteY20" fmla="*/ 18288 h 18288"/>
              <a:gd name="connsiteX21" fmla="*/ 7644384 w 10424160"/>
              <a:gd name="connsiteY21" fmla="*/ 18288 h 18288"/>
              <a:gd name="connsiteX22" fmla="*/ 6740957 w 10424160"/>
              <a:gd name="connsiteY22" fmla="*/ 18288 h 18288"/>
              <a:gd name="connsiteX23" fmla="*/ 6046013 w 10424160"/>
              <a:gd name="connsiteY23" fmla="*/ 18288 h 18288"/>
              <a:gd name="connsiteX24" fmla="*/ 5663794 w 10424160"/>
              <a:gd name="connsiteY24" fmla="*/ 18288 h 18288"/>
              <a:gd name="connsiteX25" fmla="*/ 4968850 w 10424160"/>
              <a:gd name="connsiteY25" fmla="*/ 18288 h 18288"/>
              <a:gd name="connsiteX26" fmla="*/ 4378147 w 10424160"/>
              <a:gd name="connsiteY26" fmla="*/ 18288 h 18288"/>
              <a:gd name="connsiteX27" fmla="*/ 3787445 w 10424160"/>
              <a:gd name="connsiteY27" fmla="*/ 18288 h 18288"/>
              <a:gd name="connsiteX28" fmla="*/ 3196742 w 10424160"/>
              <a:gd name="connsiteY28" fmla="*/ 18288 h 18288"/>
              <a:gd name="connsiteX29" fmla="*/ 2606040 w 10424160"/>
              <a:gd name="connsiteY29" fmla="*/ 18288 h 18288"/>
              <a:gd name="connsiteX30" fmla="*/ 1806854 w 10424160"/>
              <a:gd name="connsiteY30" fmla="*/ 18288 h 18288"/>
              <a:gd name="connsiteX31" fmla="*/ 1111910 w 10424160"/>
              <a:gd name="connsiteY31" fmla="*/ 18288 h 18288"/>
              <a:gd name="connsiteX32" fmla="*/ 729691 w 10424160"/>
              <a:gd name="connsiteY32" fmla="*/ 18288 h 18288"/>
              <a:gd name="connsiteX33" fmla="*/ 0 w 10424160"/>
              <a:gd name="connsiteY33" fmla="*/ 18288 h 18288"/>
              <a:gd name="connsiteX34" fmla="*/ 0 w 10424160"/>
              <a:gd name="connsiteY3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4160" h="18288" fill="none" extrusionOk="0">
                <a:moveTo>
                  <a:pt x="0" y="0"/>
                </a:moveTo>
                <a:cubicBezTo>
                  <a:pt x="251416" y="-3874"/>
                  <a:pt x="479411" y="-20508"/>
                  <a:pt x="903427" y="0"/>
                </a:cubicBezTo>
                <a:cubicBezTo>
                  <a:pt x="1327443" y="20508"/>
                  <a:pt x="1177990" y="-7387"/>
                  <a:pt x="1389888" y="0"/>
                </a:cubicBezTo>
                <a:cubicBezTo>
                  <a:pt x="1601786" y="7387"/>
                  <a:pt x="1928602" y="-6697"/>
                  <a:pt x="2189074" y="0"/>
                </a:cubicBezTo>
                <a:cubicBezTo>
                  <a:pt x="2449546" y="6697"/>
                  <a:pt x="2440085" y="-21144"/>
                  <a:pt x="2675534" y="0"/>
                </a:cubicBezTo>
                <a:cubicBezTo>
                  <a:pt x="2910983" y="21144"/>
                  <a:pt x="3026158" y="-11124"/>
                  <a:pt x="3370478" y="0"/>
                </a:cubicBezTo>
                <a:cubicBezTo>
                  <a:pt x="3714798" y="11124"/>
                  <a:pt x="3864539" y="-10660"/>
                  <a:pt x="4169664" y="0"/>
                </a:cubicBezTo>
                <a:cubicBezTo>
                  <a:pt x="4474789" y="10660"/>
                  <a:pt x="4471218" y="16488"/>
                  <a:pt x="4551883" y="0"/>
                </a:cubicBezTo>
                <a:cubicBezTo>
                  <a:pt x="4632548" y="-16488"/>
                  <a:pt x="4786830" y="7986"/>
                  <a:pt x="4934102" y="0"/>
                </a:cubicBezTo>
                <a:cubicBezTo>
                  <a:pt x="5081374" y="-7986"/>
                  <a:pt x="5575881" y="-33003"/>
                  <a:pt x="5837530" y="0"/>
                </a:cubicBezTo>
                <a:cubicBezTo>
                  <a:pt x="6099179" y="33003"/>
                  <a:pt x="6305895" y="14170"/>
                  <a:pt x="6532474" y="0"/>
                </a:cubicBezTo>
                <a:cubicBezTo>
                  <a:pt x="6759053" y="-14170"/>
                  <a:pt x="6726707" y="16121"/>
                  <a:pt x="6914693" y="0"/>
                </a:cubicBezTo>
                <a:cubicBezTo>
                  <a:pt x="7102679" y="-16121"/>
                  <a:pt x="7397857" y="32594"/>
                  <a:pt x="7609637" y="0"/>
                </a:cubicBezTo>
                <a:cubicBezTo>
                  <a:pt x="7821417" y="-32594"/>
                  <a:pt x="8141235" y="-3745"/>
                  <a:pt x="8513064" y="0"/>
                </a:cubicBezTo>
                <a:cubicBezTo>
                  <a:pt x="8884893" y="3745"/>
                  <a:pt x="8877548" y="3359"/>
                  <a:pt x="9103766" y="0"/>
                </a:cubicBezTo>
                <a:cubicBezTo>
                  <a:pt x="9329984" y="-3359"/>
                  <a:pt x="9545570" y="-17843"/>
                  <a:pt x="9694469" y="0"/>
                </a:cubicBezTo>
                <a:cubicBezTo>
                  <a:pt x="9843368" y="17843"/>
                  <a:pt x="10162477" y="-1217"/>
                  <a:pt x="10424160" y="0"/>
                </a:cubicBezTo>
                <a:cubicBezTo>
                  <a:pt x="10424498" y="7640"/>
                  <a:pt x="10423710" y="11289"/>
                  <a:pt x="10424160" y="18288"/>
                </a:cubicBezTo>
                <a:cubicBezTo>
                  <a:pt x="10184680" y="20716"/>
                  <a:pt x="10034768" y="-9357"/>
                  <a:pt x="9729216" y="18288"/>
                </a:cubicBezTo>
                <a:cubicBezTo>
                  <a:pt x="9423664" y="45933"/>
                  <a:pt x="9309220" y="36372"/>
                  <a:pt x="8930030" y="18288"/>
                </a:cubicBezTo>
                <a:cubicBezTo>
                  <a:pt x="8550840" y="204"/>
                  <a:pt x="8513376" y="34707"/>
                  <a:pt x="8130845" y="18288"/>
                </a:cubicBezTo>
                <a:cubicBezTo>
                  <a:pt x="7748315" y="1869"/>
                  <a:pt x="7864674" y="19659"/>
                  <a:pt x="7644384" y="18288"/>
                </a:cubicBezTo>
                <a:cubicBezTo>
                  <a:pt x="7424094" y="16917"/>
                  <a:pt x="6947001" y="55680"/>
                  <a:pt x="6740957" y="18288"/>
                </a:cubicBezTo>
                <a:cubicBezTo>
                  <a:pt x="6534913" y="-19104"/>
                  <a:pt x="6313809" y="33391"/>
                  <a:pt x="6046013" y="18288"/>
                </a:cubicBezTo>
                <a:cubicBezTo>
                  <a:pt x="5778217" y="3185"/>
                  <a:pt x="5786775" y="1439"/>
                  <a:pt x="5663794" y="18288"/>
                </a:cubicBezTo>
                <a:cubicBezTo>
                  <a:pt x="5540813" y="35137"/>
                  <a:pt x="5204724" y="25434"/>
                  <a:pt x="4968850" y="18288"/>
                </a:cubicBezTo>
                <a:cubicBezTo>
                  <a:pt x="4732976" y="11142"/>
                  <a:pt x="4559928" y="34568"/>
                  <a:pt x="4378147" y="18288"/>
                </a:cubicBezTo>
                <a:cubicBezTo>
                  <a:pt x="4196366" y="2008"/>
                  <a:pt x="3992200" y="35409"/>
                  <a:pt x="3787445" y="18288"/>
                </a:cubicBezTo>
                <a:cubicBezTo>
                  <a:pt x="3582690" y="1167"/>
                  <a:pt x="3488876" y="-7583"/>
                  <a:pt x="3196742" y="18288"/>
                </a:cubicBezTo>
                <a:cubicBezTo>
                  <a:pt x="2904608" y="44159"/>
                  <a:pt x="2729828" y="45906"/>
                  <a:pt x="2606040" y="18288"/>
                </a:cubicBezTo>
                <a:cubicBezTo>
                  <a:pt x="2482252" y="-9330"/>
                  <a:pt x="2000672" y="-5498"/>
                  <a:pt x="1806854" y="18288"/>
                </a:cubicBezTo>
                <a:cubicBezTo>
                  <a:pt x="1613036" y="42074"/>
                  <a:pt x="1310933" y="-4240"/>
                  <a:pt x="1111910" y="18288"/>
                </a:cubicBezTo>
                <a:cubicBezTo>
                  <a:pt x="912887" y="40816"/>
                  <a:pt x="891560" y="1701"/>
                  <a:pt x="729691" y="18288"/>
                </a:cubicBezTo>
                <a:cubicBezTo>
                  <a:pt x="567822" y="34875"/>
                  <a:pt x="203025" y="34462"/>
                  <a:pt x="0" y="18288"/>
                </a:cubicBezTo>
                <a:cubicBezTo>
                  <a:pt x="-82" y="11708"/>
                  <a:pt x="-178" y="8956"/>
                  <a:pt x="0" y="0"/>
                </a:cubicBezTo>
                <a:close/>
              </a:path>
              <a:path w="10424160" h="18288" stroke="0" extrusionOk="0">
                <a:moveTo>
                  <a:pt x="0" y="0"/>
                </a:moveTo>
                <a:cubicBezTo>
                  <a:pt x="119910" y="17195"/>
                  <a:pt x="345032" y="1652"/>
                  <a:pt x="590702" y="0"/>
                </a:cubicBezTo>
                <a:cubicBezTo>
                  <a:pt x="836372" y="-1652"/>
                  <a:pt x="830717" y="-10944"/>
                  <a:pt x="972922" y="0"/>
                </a:cubicBezTo>
                <a:cubicBezTo>
                  <a:pt x="1115127" y="10944"/>
                  <a:pt x="1638708" y="17269"/>
                  <a:pt x="1876349" y="0"/>
                </a:cubicBezTo>
                <a:cubicBezTo>
                  <a:pt x="2113990" y="-17269"/>
                  <a:pt x="2263529" y="27642"/>
                  <a:pt x="2467051" y="0"/>
                </a:cubicBezTo>
                <a:cubicBezTo>
                  <a:pt x="2670573" y="-27642"/>
                  <a:pt x="2867743" y="-1552"/>
                  <a:pt x="3057754" y="0"/>
                </a:cubicBezTo>
                <a:cubicBezTo>
                  <a:pt x="3247765" y="1552"/>
                  <a:pt x="3729099" y="45169"/>
                  <a:pt x="3961181" y="0"/>
                </a:cubicBezTo>
                <a:cubicBezTo>
                  <a:pt x="4193263" y="-45169"/>
                  <a:pt x="4313735" y="4067"/>
                  <a:pt x="4447642" y="0"/>
                </a:cubicBezTo>
                <a:cubicBezTo>
                  <a:pt x="4581549" y="-4067"/>
                  <a:pt x="5123626" y="11867"/>
                  <a:pt x="5351069" y="0"/>
                </a:cubicBezTo>
                <a:cubicBezTo>
                  <a:pt x="5578512" y="-11867"/>
                  <a:pt x="6044105" y="-19983"/>
                  <a:pt x="6254496" y="0"/>
                </a:cubicBezTo>
                <a:cubicBezTo>
                  <a:pt x="6464887" y="19983"/>
                  <a:pt x="6664731" y="4232"/>
                  <a:pt x="6949440" y="0"/>
                </a:cubicBezTo>
                <a:cubicBezTo>
                  <a:pt x="7234149" y="-4232"/>
                  <a:pt x="7497205" y="28731"/>
                  <a:pt x="7852867" y="0"/>
                </a:cubicBezTo>
                <a:cubicBezTo>
                  <a:pt x="8208529" y="-28731"/>
                  <a:pt x="8287556" y="2616"/>
                  <a:pt x="8443570" y="0"/>
                </a:cubicBezTo>
                <a:cubicBezTo>
                  <a:pt x="8599584" y="-2616"/>
                  <a:pt x="8871283" y="-14113"/>
                  <a:pt x="9034272" y="0"/>
                </a:cubicBezTo>
                <a:cubicBezTo>
                  <a:pt x="9197261" y="14113"/>
                  <a:pt x="9604978" y="-35623"/>
                  <a:pt x="9833458" y="0"/>
                </a:cubicBezTo>
                <a:cubicBezTo>
                  <a:pt x="10061938" y="35623"/>
                  <a:pt x="10231944" y="-8194"/>
                  <a:pt x="10424160" y="0"/>
                </a:cubicBezTo>
                <a:cubicBezTo>
                  <a:pt x="10424285" y="4395"/>
                  <a:pt x="10424085" y="9776"/>
                  <a:pt x="10424160" y="18288"/>
                </a:cubicBezTo>
                <a:cubicBezTo>
                  <a:pt x="10058736" y="-5772"/>
                  <a:pt x="9942989" y="-18764"/>
                  <a:pt x="9624974" y="18288"/>
                </a:cubicBezTo>
                <a:cubicBezTo>
                  <a:pt x="9306959" y="55340"/>
                  <a:pt x="9229263" y="24995"/>
                  <a:pt x="8930030" y="18288"/>
                </a:cubicBezTo>
                <a:cubicBezTo>
                  <a:pt x="8630797" y="11581"/>
                  <a:pt x="8647263" y="10931"/>
                  <a:pt x="8547811" y="18288"/>
                </a:cubicBezTo>
                <a:cubicBezTo>
                  <a:pt x="8448359" y="25645"/>
                  <a:pt x="8173221" y="219"/>
                  <a:pt x="8061350" y="18288"/>
                </a:cubicBezTo>
                <a:cubicBezTo>
                  <a:pt x="7949479" y="36357"/>
                  <a:pt x="7437002" y="17516"/>
                  <a:pt x="7157923" y="18288"/>
                </a:cubicBezTo>
                <a:cubicBezTo>
                  <a:pt x="6878844" y="19060"/>
                  <a:pt x="6610241" y="8864"/>
                  <a:pt x="6462979" y="18288"/>
                </a:cubicBezTo>
                <a:cubicBezTo>
                  <a:pt x="6315717" y="27712"/>
                  <a:pt x="6124879" y="4989"/>
                  <a:pt x="5976518" y="18288"/>
                </a:cubicBezTo>
                <a:cubicBezTo>
                  <a:pt x="5828157" y="31587"/>
                  <a:pt x="5566880" y="7112"/>
                  <a:pt x="5281574" y="18288"/>
                </a:cubicBezTo>
                <a:cubicBezTo>
                  <a:pt x="4996268" y="29464"/>
                  <a:pt x="5085614" y="20493"/>
                  <a:pt x="4899355" y="18288"/>
                </a:cubicBezTo>
                <a:cubicBezTo>
                  <a:pt x="4713096" y="16083"/>
                  <a:pt x="4606138" y="34359"/>
                  <a:pt x="4517136" y="18288"/>
                </a:cubicBezTo>
                <a:cubicBezTo>
                  <a:pt x="4428134" y="2217"/>
                  <a:pt x="4125335" y="52414"/>
                  <a:pt x="3822192" y="18288"/>
                </a:cubicBezTo>
                <a:cubicBezTo>
                  <a:pt x="3519049" y="-15838"/>
                  <a:pt x="3453132" y="3859"/>
                  <a:pt x="3335731" y="18288"/>
                </a:cubicBezTo>
                <a:cubicBezTo>
                  <a:pt x="3218330" y="32717"/>
                  <a:pt x="2718749" y="-13936"/>
                  <a:pt x="2536546" y="18288"/>
                </a:cubicBezTo>
                <a:cubicBezTo>
                  <a:pt x="2354343" y="50512"/>
                  <a:pt x="2190669" y="3238"/>
                  <a:pt x="2050085" y="18288"/>
                </a:cubicBezTo>
                <a:cubicBezTo>
                  <a:pt x="1909501" y="33338"/>
                  <a:pt x="1520975" y="3062"/>
                  <a:pt x="1250899" y="18288"/>
                </a:cubicBezTo>
                <a:cubicBezTo>
                  <a:pt x="980823" y="33514"/>
                  <a:pt x="992936" y="28036"/>
                  <a:pt x="868680" y="18288"/>
                </a:cubicBezTo>
                <a:cubicBezTo>
                  <a:pt x="744424" y="8540"/>
                  <a:pt x="230364" y="33365"/>
                  <a:pt x="0" y="18288"/>
                </a:cubicBezTo>
                <a:cubicBezTo>
                  <a:pt x="-504" y="12101"/>
                  <a:pt x="-591" y="7719"/>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isällön paikkamerkki 5">
            <a:extLst>
              <a:ext uri="{FF2B5EF4-FFF2-40B4-BE49-F238E27FC236}">
                <a16:creationId xmlns:a16="http://schemas.microsoft.com/office/drawing/2014/main" id="{BC67D2F3-14C7-BDA3-458F-8F9FE10C3EBB}"/>
              </a:ext>
            </a:extLst>
          </p:cNvPr>
          <p:cNvSpPr>
            <a:spLocks noGrp="1"/>
          </p:cNvSpPr>
          <p:nvPr>
            <p:ph idx="1"/>
          </p:nvPr>
        </p:nvSpPr>
        <p:spPr/>
        <p:txBody>
          <a:bodyPr/>
          <a:lstStyle/>
          <a:p>
            <a:r>
              <a:rPr lang="fi-FI" dirty="0"/>
              <a:t>Aktivoida intoa toimia Kysy kirjastonhoitajalta –palvelussa.</a:t>
            </a:r>
          </a:p>
          <a:p>
            <a:r>
              <a:rPr lang="fi-FI" dirty="0"/>
              <a:t>Nostaa esiin tarve kouluttaa kirjastojen henkilökuntaa tiedonhaussa sekä perehdytyksessä että muutenkin.</a:t>
            </a:r>
          </a:p>
          <a:p>
            <a:r>
              <a:rPr lang="fi-FI" dirty="0"/>
              <a:t>Herättää ajatuksia!</a:t>
            </a:r>
          </a:p>
        </p:txBody>
      </p:sp>
    </p:spTree>
    <p:extLst>
      <p:ext uri="{BB962C8B-B14F-4D97-AF65-F5344CB8AC3E}">
        <p14:creationId xmlns:p14="http://schemas.microsoft.com/office/powerpoint/2010/main" val="30702431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4DA42B54-DCCB-A4BF-CF23-A5C8F5A7486D}"/>
              </a:ext>
            </a:extLst>
          </p:cNvPr>
          <p:cNvSpPr>
            <a:spLocks noGrp="1"/>
          </p:cNvSpPr>
          <p:nvPr>
            <p:ph type="title"/>
          </p:nvPr>
        </p:nvSpPr>
        <p:spPr>
          <a:xfrm>
            <a:off x="838200" y="365125"/>
            <a:ext cx="10515600" cy="1325563"/>
          </a:xfrm>
        </p:spPr>
        <p:txBody>
          <a:bodyPr>
            <a:normAutofit/>
          </a:bodyPr>
          <a:lstStyle/>
          <a:p>
            <a:r>
              <a:rPr lang="fi-FI" sz="5400"/>
              <a:t>Esimerkki 4</a:t>
            </a:r>
          </a:p>
        </p:txBody>
      </p:sp>
      <p:sp>
        <p:nvSpPr>
          <p:cNvPr id="17"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C67A1A3D-DC1A-9850-2193-5C8350D61929}"/>
              </a:ext>
            </a:extLst>
          </p:cNvPr>
          <p:cNvSpPr>
            <a:spLocks noGrp="1"/>
          </p:cNvSpPr>
          <p:nvPr>
            <p:ph idx="1"/>
          </p:nvPr>
        </p:nvSpPr>
        <p:spPr>
          <a:xfrm>
            <a:off x="838200" y="1929384"/>
            <a:ext cx="10515600" cy="4251960"/>
          </a:xfrm>
        </p:spPr>
        <p:txBody>
          <a:bodyPr>
            <a:normAutofit/>
          </a:bodyPr>
          <a:lstStyle/>
          <a:p>
            <a:r>
              <a:rPr lang="fi-FI" sz="2200" dirty="0"/>
              <a:t>Voinko hakea </a:t>
            </a:r>
            <a:r>
              <a:rPr lang="fi-FI" sz="2200" dirty="0" err="1"/>
              <a:t>xx.finna.fi:ssa</a:t>
            </a:r>
            <a:r>
              <a:rPr lang="fi-FI" sz="2200" dirty="0"/>
              <a:t> kirjallisuutta niin, että löytäisin alun perin portugalin kielellä kirjoitettuja teoksia?</a:t>
            </a:r>
          </a:p>
        </p:txBody>
      </p:sp>
    </p:spTree>
    <p:extLst>
      <p:ext uri="{BB962C8B-B14F-4D97-AF65-F5344CB8AC3E}">
        <p14:creationId xmlns:p14="http://schemas.microsoft.com/office/powerpoint/2010/main" val="33758389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495EBBE2-45E7-7683-03DF-EB446B46FF35}"/>
              </a:ext>
            </a:extLst>
          </p:cNvPr>
          <p:cNvSpPr>
            <a:spLocks noGrp="1"/>
          </p:cNvSpPr>
          <p:nvPr>
            <p:ph type="title"/>
          </p:nvPr>
        </p:nvSpPr>
        <p:spPr>
          <a:xfrm>
            <a:off x="838200" y="365125"/>
            <a:ext cx="10515600" cy="1325563"/>
          </a:xfrm>
        </p:spPr>
        <p:txBody>
          <a:bodyPr>
            <a:normAutofit/>
          </a:bodyPr>
          <a:lstStyle/>
          <a:p>
            <a:r>
              <a:rPr lang="fi-FI" sz="5400"/>
              <a:t>Esimerkki 4 vastaus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66312CA8-9DE4-97EF-F5C9-57BA49CF00BF}"/>
              </a:ext>
            </a:extLst>
          </p:cNvPr>
          <p:cNvSpPr>
            <a:spLocks noGrp="1"/>
          </p:cNvSpPr>
          <p:nvPr>
            <p:ph idx="1"/>
          </p:nvPr>
        </p:nvSpPr>
        <p:spPr>
          <a:xfrm>
            <a:off x="838200" y="1929384"/>
            <a:ext cx="10515600" cy="4251960"/>
          </a:xfrm>
        </p:spPr>
        <p:txBody>
          <a:bodyPr>
            <a:normAutofit/>
          </a:bodyPr>
          <a:lstStyle/>
          <a:p>
            <a:r>
              <a:rPr lang="fi-FI" sz="2200" dirty="0"/>
              <a:t>Valitettavasti näin ei pysty tietokannassa hakemaan…</a:t>
            </a:r>
          </a:p>
        </p:txBody>
      </p:sp>
    </p:spTree>
    <p:extLst>
      <p:ext uri="{BB962C8B-B14F-4D97-AF65-F5344CB8AC3E}">
        <p14:creationId xmlns:p14="http://schemas.microsoft.com/office/powerpoint/2010/main" val="2910504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A7364BA9-4819-5F55-B9DC-F20EFFCBBA7F}"/>
              </a:ext>
            </a:extLst>
          </p:cNvPr>
          <p:cNvSpPr>
            <a:spLocks noGrp="1"/>
          </p:cNvSpPr>
          <p:nvPr>
            <p:ph type="title"/>
          </p:nvPr>
        </p:nvSpPr>
        <p:spPr>
          <a:xfrm>
            <a:off x="838200" y="365125"/>
            <a:ext cx="10515600" cy="1325563"/>
          </a:xfrm>
        </p:spPr>
        <p:txBody>
          <a:bodyPr>
            <a:normAutofit/>
          </a:bodyPr>
          <a:lstStyle/>
          <a:p>
            <a:r>
              <a:rPr lang="fi-FI" sz="5400"/>
              <a:t>Esimerkki 4</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B26C67C3-C2A6-7E8B-DA8B-518681AE7312}"/>
              </a:ext>
            </a:extLst>
          </p:cNvPr>
          <p:cNvSpPr>
            <a:spLocks noGrp="1"/>
          </p:cNvSpPr>
          <p:nvPr>
            <p:ph idx="1"/>
          </p:nvPr>
        </p:nvSpPr>
        <p:spPr>
          <a:xfrm>
            <a:off x="838200" y="1929384"/>
            <a:ext cx="10515600" cy="4251960"/>
          </a:xfrm>
        </p:spPr>
        <p:txBody>
          <a:bodyPr>
            <a:normAutofit/>
          </a:bodyPr>
          <a:lstStyle/>
          <a:p>
            <a:r>
              <a:rPr lang="fi-FI" sz="2200"/>
              <a:t>Kyllähän näin pystyy aineistoa hakemaan Finnoissa.</a:t>
            </a:r>
          </a:p>
        </p:txBody>
      </p:sp>
    </p:spTree>
    <p:extLst>
      <p:ext uri="{BB962C8B-B14F-4D97-AF65-F5344CB8AC3E}">
        <p14:creationId xmlns:p14="http://schemas.microsoft.com/office/powerpoint/2010/main" val="108821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D7826CDD-F13C-B4A7-D820-059B9BAA3C9D}"/>
              </a:ext>
            </a:extLst>
          </p:cNvPr>
          <p:cNvSpPr>
            <a:spLocks noGrp="1"/>
          </p:cNvSpPr>
          <p:nvPr>
            <p:ph type="title"/>
          </p:nvPr>
        </p:nvSpPr>
        <p:spPr>
          <a:xfrm>
            <a:off x="838200" y="365125"/>
            <a:ext cx="10515600" cy="1325563"/>
          </a:xfrm>
        </p:spPr>
        <p:txBody>
          <a:bodyPr>
            <a:normAutofit/>
          </a:bodyPr>
          <a:lstStyle/>
          <a:p>
            <a:r>
              <a:rPr lang="fi-FI" sz="4200"/>
              <a:t>Lopuksi esimerkki vastaajakoulutukseen lisätystä tekstistä</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0DA61166-8A0F-EB47-FFEA-E01F96DBCAC4}"/>
              </a:ext>
            </a:extLst>
          </p:cNvPr>
          <p:cNvSpPr>
            <a:spLocks noGrp="1"/>
          </p:cNvSpPr>
          <p:nvPr>
            <p:ph idx="1"/>
          </p:nvPr>
        </p:nvSpPr>
        <p:spPr>
          <a:xfrm>
            <a:off x="838200" y="1929384"/>
            <a:ext cx="10515600" cy="4251960"/>
          </a:xfrm>
        </p:spPr>
        <p:txBody>
          <a:bodyPr>
            <a:normAutofit/>
          </a:bodyPr>
          <a:lstStyle/>
          <a:p>
            <a:r>
              <a:rPr lang="fi-FI" sz="2200" dirty="0"/>
              <a:t>Kirjoita asiallista kieltä. Palvelumme on kirjaston palvelu, ei somekanava, joten lauseet muotoillaan niin kuin asiatekstissä:</a:t>
            </a:r>
          </a:p>
          <a:p>
            <a:r>
              <a:rPr lang="fi-FI" sz="2200" dirty="0"/>
              <a:t>Älä aloita lauseita pienellä kirjaimella! Käytä pisteitä lauseiden lopussa. Laita pilkut paikoilleen.</a:t>
            </a:r>
          </a:p>
          <a:p>
            <a:r>
              <a:rPr lang="fi-FI" sz="2200" dirty="0"/>
              <a:t>Tarkista yhdyssanat. Jos olet epävarma, tarkista oikeinkirjoitus esim. Wordissa.</a:t>
            </a:r>
          </a:p>
          <a:p>
            <a:endParaRPr lang="fi-FI" sz="2200" dirty="0"/>
          </a:p>
        </p:txBody>
      </p:sp>
    </p:spTree>
    <p:extLst>
      <p:ext uri="{BB962C8B-B14F-4D97-AF65-F5344CB8AC3E}">
        <p14:creationId xmlns:p14="http://schemas.microsoft.com/office/powerpoint/2010/main" val="24299877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CFDF150-7195-B959-D466-389275C05BE2}"/>
              </a:ext>
            </a:extLst>
          </p:cNvPr>
          <p:cNvSpPr>
            <a:spLocks noGrp="1"/>
          </p:cNvSpPr>
          <p:nvPr>
            <p:ph type="title"/>
          </p:nvPr>
        </p:nvSpPr>
        <p:spPr>
          <a:xfrm>
            <a:off x="838200" y="365125"/>
            <a:ext cx="10515600" cy="1325563"/>
          </a:xfrm>
        </p:spPr>
        <p:txBody>
          <a:bodyPr>
            <a:normAutofit/>
          </a:bodyPr>
          <a:lstStyle/>
          <a:p>
            <a:r>
              <a:rPr lang="fi-FI" sz="5400"/>
              <a:t>Kiitos!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3E41C206-24B2-DDEE-E1A3-3DF403410810}"/>
              </a:ext>
            </a:extLst>
          </p:cNvPr>
          <p:cNvSpPr>
            <a:spLocks noGrp="1"/>
          </p:cNvSpPr>
          <p:nvPr>
            <p:ph idx="1"/>
          </p:nvPr>
        </p:nvSpPr>
        <p:spPr>
          <a:xfrm>
            <a:off x="838200" y="1929384"/>
            <a:ext cx="10515600" cy="4251960"/>
          </a:xfrm>
        </p:spPr>
        <p:txBody>
          <a:bodyPr>
            <a:normAutofit/>
          </a:bodyPr>
          <a:lstStyle/>
          <a:p>
            <a:r>
              <a:rPr lang="fi-FI" sz="2200"/>
              <a:t>Nina.granlund@hel.fi</a:t>
            </a:r>
          </a:p>
        </p:txBody>
      </p:sp>
    </p:spTree>
    <p:extLst>
      <p:ext uri="{BB962C8B-B14F-4D97-AF65-F5344CB8AC3E}">
        <p14:creationId xmlns:p14="http://schemas.microsoft.com/office/powerpoint/2010/main" val="116489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A9AE2242-36DC-2CB9-3176-F27FAB8CE076}"/>
              </a:ext>
            </a:extLst>
          </p:cNvPr>
          <p:cNvSpPr>
            <a:spLocks noGrp="1"/>
          </p:cNvSpPr>
          <p:nvPr>
            <p:ph type="title"/>
          </p:nvPr>
        </p:nvSpPr>
        <p:spPr>
          <a:xfrm>
            <a:off x="838200" y="365125"/>
            <a:ext cx="10515600" cy="1325563"/>
          </a:xfrm>
        </p:spPr>
        <p:txBody>
          <a:bodyPr>
            <a:normAutofit/>
          </a:bodyPr>
          <a:lstStyle/>
          <a:p>
            <a:r>
              <a:rPr lang="fi-FI" sz="5400"/>
              <a:t>Tietopalvelu</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28F9C65D-267F-39D0-4D3E-36AF91442CBC}"/>
              </a:ext>
            </a:extLst>
          </p:cNvPr>
          <p:cNvSpPr>
            <a:spLocks noGrp="1"/>
          </p:cNvSpPr>
          <p:nvPr>
            <p:ph idx="1"/>
          </p:nvPr>
        </p:nvSpPr>
        <p:spPr>
          <a:xfrm>
            <a:off x="838200" y="1929384"/>
            <a:ext cx="10515600" cy="4251960"/>
          </a:xfrm>
        </p:spPr>
        <p:txBody>
          <a:bodyPr>
            <a:normAutofit/>
          </a:bodyPr>
          <a:lstStyle/>
          <a:p>
            <a:r>
              <a:rPr lang="fi-FI" sz="2200"/>
              <a:t>Tietopalvelu kuuluu kirjastolain mukaan yleisen kirjaston tehtäviin. Laki yleisistä kirjastoista 29.12.2016/1492 6§ Yleisen kirjaston tehtävänä on:</a:t>
            </a:r>
          </a:p>
          <a:p>
            <a:r>
              <a:rPr lang="fi-FI" sz="2200"/>
              <a:t>… 4) tarjota tietopalvelua, ohjausta ja tukea tiedon hankintaan ja käyttöön sekä monipuoliseen lukutaitoon;</a:t>
            </a:r>
          </a:p>
          <a:p>
            <a:endParaRPr lang="fi-FI" sz="2200"/>
          </a:p>
          <a:p>
            <a:pPr marL="0" indent="0">
              <a:buNone/>
            </a:pPr>
            <a:endParaRPr lang="fi-FI" sz="2200"/>
          </a:p>
        </p:txBody>
      </p:sp>
    </p:spTree>
    <p:extLst>
      <p:ext uri="{BB962C8B-B14F-4D97-AF65-F5344CB8AC3E}">
        <p14:creationId xmlns:p14="http://schemas.microsoft.com/office/powerpoint/2010/main" val="1540230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84FB6696-A872-E942-525B-AA39EF468FEF}"/>
              </a:ext>
            </a:extLst>
          </p:cNvPr>
          <p:cNvSpPr>
            <a:spLocks noGrp="1"/>
          </p:cNvSpPr>
          <p:nvPr>
            <p:ph type="title"/>
          </p:nvPr>
        </p:nvSpPr>
        <p:spPr>
          <a:xfrm>
            <a:off x="838200" y="365125"/>
            <a:ext cx="10515600" cy="1325563"/>
          </a:xfrm>
        </p:spPr>
        <p:txBody>
          <a:bodyPr>
            <a:normAutofit/>
          </a:bodyPr>
          <a:lstStyle/>
          <a:p>
            <a:r>
              <a:rPr lang="fi-FI" sz="5400"/>
              <a:t>Monikanavainen palvelu</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68994B55-50CF-B86F-ABA0-15685A854FFF}"/>
              </a:ext>
            </a:extLst>
          </p:cNvPr>
          <p:cNvSpPr>
            <a:spLocks noGrp="1"/>
          </p:cNvSpPr>
          <p:nvPr>
            <p:ph idx="1"/>
          </p:nvPr>
        </p:nvSpPr>
        <p:spPr>
          <a:xfrm>
            <a:off x="838200" y="1929384"/>
            <a:ext cx="10515600" cy="4251960"/>
          </a:xfrm>
        </p:spPr>
        <p:txBody>
          <a:bodyPr>
            <a:normAutofit/>
          </a:bodyPr>
          <a:lstStyle/>
          <a:p>
            <a:r>
              <a:rPr lang="fi-FI" sz="2200" dirty="0"/>
              <a:t>Kirjasto palvelee paikan päällä, puhelimessa, verkossa (sähköposti, chat, verkkopalvelut).</a:t>
            </a:r>
          </a:p>
          <a:p>
            <a:r>
              <a:rPr lang="fi-FI" sz="2200" dirty="0"/>
              <a:t>Usein tietopalvelua on kätevämpää käyttää verkossa.</a:t>
            </a:r>
          </a:p>
        </p:txBody>
      </p:sp>
    </p:spTree>
    <p:extLst>
      <p:ext uri="{BB962C8B-B14F-4D97-AF65-F5344CB8AC3E}">
        <p14:creationId xmlns:p14="http://schemas.microsoft.com/office/powerpoint/2010/main" val="3360311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E48FDCCE-092D-1A86-DFA6-776B3BE8B059}"/>
              </a:ext>
            </a:extLst>
          </p:cNvPr>
          <p:cNvSpPr>
            <a:spLocks noGrp="1"/>
          </p:cNvSpPr>
          <p:nvPr>
            <p:ph type="title"/>
          </p:nvPr>
        </p:nvSpPr>
        <p:spPr>
          <a:xfrm>
            <a:off x="838200" y="365125"/>
            <a:ext cx="10515600" cy="1325563"/>
          </a:xfrm>
        </p:spPr>
        <p:txBody>
          <a:bodyPr>
            <a:normAutofit/>
          </a:bodyPr>
          <a:lstStyle/>
          <a:p>
            <a:r>
              <a:rPr lang="fi-FI" sz="5400"/>
              <a:t>Kysy kirjastonhoitajalta -palvelu</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9F59108F-1E6F-17B7-85D8-93B3C294B650}"/>
              </a:ext>
            </a:extLst>
          </p:cNvPr>
          <p:cNvSpPr>
            <a:spLocks noGrp="1"/>
          </p:cNvSpPr>
          <p:nvPr>
            <p:ph idx="1"/>
          </p:nvPr>
        </p:nvSpPr>
        <p:spPr>
          <a:xfrm>
            <a:off x="838200" y="1929384"/>
            <a:ext cx="10515600" cy="4251960"/>
          </a:xfrm>
        </p:spPr>
        <p:txBody>
          <a:bodyPr>
            <a:normAutofit/>
          </a:bodyPr>
          <a:lstStyle/>
          <a:p>
            <a:r>
              <a:rPr lang="fi-FI" sz="2200" dirty="0"/>
              <a:t>Paikallinen palvelu, yhteinen palvelu: Kirjastot vastaavat asiakkaidensa kysymyksiin. Tukea saa muista kirjastoista sekä toimituksesta. Yhteinen alusta, tekniikan ongelmia ei kirjastolla, suurempi näkyvyys verkossa.</a:t>
            </a:r>
          </a:p>
          <a:p>
            <a:r>
              <a:rPr lang="fi-FI" sz="2200" dirty="0"/>
              <a:t>Kysyjiä on, palvelua tarvitaan. Koronan alussa vastausten määrä kasvoi paljon, tänä vuonna laskua huippuluvuista. Kysymysten määrä on paremmin hallittavissa.</a:t>
            </a:r>
          </a:p>
          <a:p>
            <a:r>
              <a:rPr lang="fi-FI" sz="2200" dirty="0"/>
              <a:t>Jos ei ole kirjaston vastaajia, ei ole Kysy kirjastonhoitajalta –palvelua.</a:t>
            </a:r>
          </a:p>
          <a:p>
            <a:r>
              <a:rPr lang="fi-FI" sz="2200" dirty="0"/>
              <a:t>Kirjastojen tulisi kuulua vastausrinkiin.</a:t>
            </a:r>
          </a:p>
          <a:p>
            <a:endParaRPr lang="fi-FI" sz="2200" dirty="0"/>
          </a:p>
          <a:p>
            <a:endParaRPr lang="fi-FI" sz="2200" dirty="0"/>
          </a:p>
        </p:txBody>
      </p:sp>
    </p:spTree>
    <p:extLst>
      <p:ext uri="{BB962C8B-B14F-4D97-AF65-F5344CB8AC3E}">
        <p14:creationId xmlns:p14="http://schemas.microsoft.com/office/powerpoint/2010/main" val="996818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8A44E7F-1723-F0EB-3514-A2C91B57F4F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9A222FBB-834F-F863-2140-1EBA980A62BF}"/>
              </a:ext>
            </a:extLst>
          </p:cNvPr>
          <p:cNvSpPr>
            <a:spLocks noGrp="1"/>
          </p:cNvSpPr>
          <p:nvPr>
            <p:ph type="title"/>
          </p:nvPr>
        </p:nvSpPr>
        <p:spPr>
          <a:xfrm>
            <a:off x="838200" y="365125"/>
            <a:ext cx="10515600" cy="1325563"/>
          </a:xfrm>
        </p:spPr>
        <p:txBody>
          <a:bodyPr>
            <a:normAutofit/>
          </a:bodyPr>
          <a:lstStyle/>
          <a:p>
            <a:r>
              <a:rPr lang="fi-FI" sz="5400" dirty="0"/>
              <a:t>Vastaajakirjastot</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BCE05FCE-4D93-AF8A-2127-0A46E10E69AD}"/>
              </a:ext>
            </a:extLst>
          </p:cNvPr>
          <p:cNvSpPr>
            <a:spLocks noGrp="1"/>
          </p:cNvSpPr>
          <p:nvPr>
            <p:ph idx="1"/>
          </p:nvPr>
        </p:nvSpPr>
        <p:spPr>
          <a:xfrm>
            <a:off x="838200" y="1929384"/>
            <a:ext cx="10515600" cy="4251960"/>
          </a:xfrm>
        </p:spPr>
        <p:txBody>
          <a:bodyPr>
            <a:normAutofit/>
          </a:bodyPr>
          <a:lstStyle/>
          <a:p>
            <a:r>
              <a:rPr lang="fi-FI" sz="2200" dirty="0"/>
              <a:t>Vastaajakirjastoja on valtakunnan laajuisesti.</a:t>
            </a:r>
          </a:p>
          <a:p>
            <a:r>
              <a:rPr lang="fi-FI" sz="2200" dirty="0"/>
              <a:t>MUTTA osa kirjastoista ei osallistu, vaikka kysyjät tavoittelevat heitä palvelun kautta. Palvelun toimintakertomukseen kirjataan kunnat, joista tulee enemmän kuin 20 kysymystä vuoden aikana. Näistä kunnista useampi ei toimi palvelussa. Suurimmat kysymysmäärät ovat yli 50 kysymystä vuodessa. Nämä asiakkaat tavoittelivat kirjastoaan palvelun kautta, mutta joutuivat tyytymään usein toimituksen laatimiin vastauksiin. Muutama kimppa ei ole lainkaan edustettuna. </a:t>
            </a:r>
          </a:p>
          <a:p>
            <a:r>
              <a:rPr lang="fi-FI" sz="2200" dirty="0"/>
              <a:t>Tällaisissa tapauksissa palvelu ei ole välttämättä yhtä hyvää kuin silloin, kun oma alue ja omien kirjastojen toimintatavat tunnetaan. Eikä myöskään lain pykälää noudateta.</a:t>
            </a:r>
          </a:p>
          <a:p>
            <a:r>
              <a:rPr lang="fi-FI" sz="2200" dirty="0"/>
              <a:t>Muutamia kuultuja perusteluja laimealle vastaamisinnolle:</a:t>
            </a:r>
          </a:p>
        </p:txBody>
      </p:sp>
    </p:spTree>
    <p:extLst>
      <p:ext uri="{BB962C8B-B14F-4D97-AF65-F5344CB8AC3E}">
        <p14:creationId xmlns:p14="http://schemas.microsoft.com/office/powerpoint/2010/main" val="1817498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DF59EFE4-48D4-CE56-9625-C2F1C6609769}"/>
              </a:ext>
            </a:extLst>
          </p:cNvPr>
          <p:cNvSpPr>
            <a:spLocks noGrp="1"/>
          </p:cNvSpPr>
          <p:nvPr>
            <p:ph type="title"/>
          </p:nvPr>
        </p:nvSpPr>
        <p:spPr>
          <a:xfrm>
            <a:off x="640080" y="325369"/>
            <a:ext cx="4368602" cy="1956841"/>
          </a:xfrm>
        </p:spPr>
        <p:txBody>
          <a:bodyPr anchor="b">
            <a:normAutofit/>
          </a:bodyPr>
          <a:lstStyle/>
          <a:p>
            <a:r>
              <a:rPr lang="fi-FI" sz="5400" dirty="0"/>
              <a:t>Kyllä meillä on tietopalvelua…</a:t>
            </a:r>
          </a:p>
        </p:txBody>
      </p:sp>
      <p:sp>
        <p:nvSpPr>
          <p:cNvPr id="17"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9E2484DF-7EC3-1D64-F5C1-9CD5F4874E35}"/>
              </a:ext>
            </a:extLst>
          </p:cNvPr>
          <p:cNvSpPr>
            <a:spLocks noGrp="1"/>
          </p:cNvSpPr>
          <p:nvPr>
            <p:ph idx="1"/>
          </p:nvPr>
        </p:nvSpPr>
        <p:spPr>
          <a:xfrm>
            <a:off x="640080" y="2872899"/>
            <a:ext cx="4243589" cy="3320668"/>
          </a:xfrm>
        </p:spPr>
        <p:txBody>
          <a:bodyPr>
            <a:normAutofit/>
          </a:bodyPr>
          <a:lstStyle/>
          <a:p>
            <a:r>
              <a:rPr lang="fi-FI" sz="2200" dirty="0"/>
              <a:t>”Meillä tehdään aineistonäyttelyitä. Se on meidän tietopalveluamme.”</a:t>
            </a:r>
          </a:p>
          <a:p>
            <a:r>
              <a:rPr lang="fi-FI" sz="2200" dirty="0"/>
              <a:t>MUTTA Mitä tästä kuvasta puuttuu? Keneltä nyt siis kysyn?</a:t>
            </a:r>
          </a:p>
        </p:txBody>
      </p:sp>
      <p:pic>
        <p:nvPicPr>
          <p:cNvPr id="5" name="Kuva 4" descr="Kuva, joka sisältää kohteen kirjahylly, sisä-, huonekalu, huone&#10;&#10;Tekoälyn generoima sisältö voi olla virheellistä.">
            <a:extLst>
              <a:ext uri="{FF2B5EF4-FFF2-40B4-BE49-F238E27FC236}">
                <a16:creationId xmlns:a16="http://schemas.microsoft.com/office/drawing/2014/main" id="{9E7FE6B6-6586-E905-10D2-5AE0CC5DD679}"/>
              </a:ext>
            </a:extLst>
          </p:cNvPr>
          <p:cNvPicPr>
            <a:picLocks noChangeAspect="1"/>
          </p:cNvPicPr>
          <p:nvPr/>
        </p:nvPicPr>
        <p:blipFill>
          <a:blip r:embed="rId2">
            <a:extLst>
              <a:ext uri="{28A0092B-C50C-407E-A947-70E740481C1C}">
                <a14:useLocalDpi xmlns:a14="http://schemas.microsoft.com/office/drawing/2010/main" val="0"/>
              </a:ext>
            </a:extLst>
          </a:blip>
          <a:srcRect r="2" b="20493"/>
          <a:stretch>
            <a:fillRect/>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1501456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5DC328F4-4B7F-2108-5498-F0196B91E510}"/>
              </a:ext>
            </a:extLst>
          </p:cNvPr>
          <p:cNvSpPr>
            <a:spLocks noGrp="1"/>
          </p:cNvSpPr>
          <p:nvPr>
            <p:ph type="title"/>
          </p:nvPr>
        </p:nvSpPr>
        <p:spPr>
          <a:xfrm>
            <a:off x="640080" y="325369"/>
            <a:ext cx="4368602" cy="1956841"/>
          </a:xfrm>
        </p:spPr>
        <p:txBody>
          <a:bodyPr anchor="b">
            <a:normAutofit/>
          </a:bodyPr>
          <a:lstStyle/>
          <a:p>
            <a:r>
              <a:rPr lang="fi-FI" sz="5400"/>
              <a:t>Kiire</a:t>
            </a:r>
          </a:p>
        </p:txBody>
      </p:sp>
      <p:sp>
        <p:nvSpPr>
          <p:cNvPr id="12"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577D939D-94F4-7D11-E646-F82A2F926F4B}"/>
              </a:ext>
            </a:extLst>
          </p:cNvPr>
          <p:cNvSpPr>
            <a:spLocks noGrp="1"/>
          </p:cNvSpPr>
          <p:nvPr>
            <p:ph idx="1"/>
          </p:nvPr>
        </p:nvSpPr>
        <p:spPr>
          <a:xfrm>
            <a:off x="640080" y="2872899"/>
            <a:ext cx="4243589" cy="3320668"/>
          </a:xfrm>
        </p:spPr>
        <p:txBody>
          <a:bodyPr>
            <a:normAutofit/>
          </a:bodyPr>
          <a:lstStyle/>
          <a:p>
            <a:r>
              <a:rPr lang="fi-FI" sz="2200" dirty="0"/>
              <a:t>Ei meillä ole aikaa tuommoiseen.</a:t>
            </a:r>
          </a:p>
          <a:p>
            <a:r>
              <a:rPr lang="fi-FI" sz="2200" dirty="0"/>
              <a:t>Voiko näin sanoa asiakkaalle, joka kääntyy kirjaston puoleen?</a:t>
            </a:r>
          </a:p>
          <a:p>
            <a:r>
              <a:rPr lang="fi-FI" sz="2200" dirty="0"/>
              <a:t>Entä tuo lain mainitsema tuki ja ohjaus? </a:t>
            </a:r>
          </a:p>
          <a:p>
            <a:endParaRPr lang="fi-FI" sz="2200" dirty="0"/>
          </a:p>
        </p:txBody>
      </p:sp>
      <p:pic>
        <p:nvPicPr>
          <p:cNvPr id="5" name="Kuva 4" descr="Kuva, joka sisältää kohteen henkilö, sisä-, vaate, PC&#10;&#10;Tekoälyn generoima sisältö voi olla virheellistä.">
            <a:extLst>
              <a:ext uri="{FF2B5EF4-FFF2-40B4-BE49-F238E27FC236}">
                <a16:creationId xmlns:a16="http://schemas.microsoft.com/office/drawing/2014/main" id="{0F52EF0F-B6FA-E867-178F-AC90E0FD338D}"/>
              </a:ext>
            </a:extLst>
          </p:cNvPr>
          <p:cNvPicPr>
            <a:picLocks noChangeAspect="1"/>
          </p:cNvPicPr>
          <p:nvPr/>
        </p:nvPicPr>
        <p:blipFill>
          <a:blip r:embed="rId2">
            <a:extLst>
              <a:ext uri="{28A0092B-C50C-407E-A947-70E740481C1C}">
                <a14:useLocalDpi xmlns:a14="http://schemas.microsoft.com/office/drawing/2010/main" val="0"/>
              </a:ext>
            </a:extLst>
          </a:blip>
          <a:srcRect r="-1" b="4787"/>
          <a:stretch>
            <a:fillRect/>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6" name="Puhekupla: Suorakulmio, kulmat pyöristettu 5">
            <a:extLst>
              <a:ext uri="{FF2B5EF4-FFF2-40B4-BE49-F238E27FC236}">
                <a16:creationId xmlns:a16="http://schemas.microsoft.com/office/drawing/2014/main" id="{2B123C4C-5C02-EC04-3D13-63E74AC72873}"/>
              </a:ext>
            </a:extLst>
          </p:cNvPr>
          <p:cNvSpPr/>
          <p:nvPr/>
        </p:nvSpPr>
        <p:spPr>
          <a:xfrm>
            <a:off x="6827520" y="155620"/>
            <a:ext cx="2389368" cy="1642700"/>
          </a:xfrm>
          <a:prstGeom prst="wedgeRoundRectCallout">
            <a:avLst>
              <a:gd name="adj1" fmla="val 37866"/>
              <a:gd name="adj2" fmla="val 61799"/>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i-FI" dirty="0"/>
              <a:t>EI MULLA OO AIKAA SUN KYSYMYKSIIN VASTAILLA!</a:t>
            </a:r>
          </a:p>
        </p:txBody>
      </p:sp>
    </p:spTree>
    <p:extLst>
      <p:ext uri="{BB962C8B-B14F-4D97-AF65-F5344CB8AC3E}">
        <p14:creationId xmlns:p14="http://schemas.microsoft.com/office/powerpoint/2010/main" val="4476903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9CDEF72A-908F-A5C9-937A-50E074385B56}"/>
              </a:ext>
            </a:extLst>
          </p:cNvPr>
          <p:cNvSpPr>
            <a:spLocks noGrp="1"/>
          </p:cNvSpPr>
          <p:nvPr>
            <p:ph type="title"/>
          </p:nvPr>
        </p:nvSpPr>
        <p:spPr>
          <a:xfrm>
            <a:off x="640080" y="325369"/>
            <a:ext cx="4368602" cy="1956841"/>
          </a:xfrm>
        </p:spPr>
        <p:txBody>
          <a:bodyPr anchor="b">
            <a:normAutofit/>
          </a:bodyPr>
          <a:lstStyle/>
          <a:p>
            <a:r>
              <a:rPr lang="fi-FI" sz="5400"/>
              <a:t>Osaaminen</a:t>
            </a:r>
          </a:p>
        </p:txBody>
      </p:sp>
      <p:sp>
        <p:nvSpPr>
          <p:cNvPr id="17"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0526E1A3-54F6-76C2-D1AD-4B883F55DEDA}"/>
              </a:ext>
            </a:extLst>
          </p:cNvPr>
          <p:cNvSpPr>
            <a:spLocks noGrp="1"/>
          </p:cNvSpPr>
          <p:nvPr>
            <p:ph idx="1"/>
          </p:nvPr>
        </p:nvSpPr>
        <p:spPr>
          <a:xfrm>
            <a:off x="640080" y="2872899"/>
            <a:ext cx="4243589" cy="3320668"/>
          </a:xfrm>
        </p:spPr>
        <p:txBody>
          <a:bodyPr>
            <a:normAutofit/>
          </a:bodyPr>
          <a:lstStyle/>
          <a:p>
            <a:r>
              <a:rPr lang="fi-FI" sz="2200" dirty="0"/>
              <a:t>Siellä on liian vaikeita kysymyksiä…</a:t>
            </a:r>
          </a:p>
          <a:p>
            <a:r>
              <a:rPr lang="fi-FI" sz="2200" dirty="0"/>
              <a:t>Kirjastoammattilaiset osaavat etsiä lähteitä. Jos eivät osaa, täytyisi tehdä jotain!</a:t>
            </a:r>
          </a:p>
        </p:txBody>
      </p:sp>
      <p:pic>
        <p:nvPicPr>
          <p:cNvPr id="5" name="Kuva 4" descr="Kuva, joka sisältää kohteen henkilö, Ihmisen kasvot, seinä, vaate&#10;&#10;Tekoälyn generoima sisältö voi olla virheellistä.">
            <a:extLst>
              <a:ext uri="{FF2B5EF4-FFF2-40B4-BE49-F238E27FC236}">
                <a16:creationId xmlns:a16="http://schemas.microsoft.com/office/drawing/2014/main" id="{E71E1E5E-C7A2-EFA3-D87D-93BEA8BF5EF5}"/>
              </a:ext>
            </a:extLst>
          </p:cNvPr>
          <p:cNvPicPr>
            <a:picLocks noChangeAspect="1"/>
          </p:cNvPicPr>
          <p:nvPr/>
        </p:nvPicPr>
        <p:blipFill>
          <a:blip r:embed="rId2">
            <a:extLst>
              <a:ext uri="{28A0092B-C50C-407E-A947-70E740481C1C}">
                <a14:useLocalDpi xmlns:a14="http://schemas.microsoft.com/office/drawing/2010/main" val="0"/>
              </a:ext>
            </a:extLst>
          </a:blip>
          <a:srcRect l="24024" r="9023" b="-1"/>
          <a:stretch>
            <a:fillRect/>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1265793058"/>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129</TotalTime>
  <Words>724</Words>
  <Application>Microsoft Office PowerPoint</Application>
  <PresentationFormat>Laajakuva</PresentationFormat>
  <Paragraphs>73</Paragraphs>
  <Slides>24</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24</vt:i4>
      </vt:variant>
    </vt:vector>
  </HeadingPairs>
  <TitlesOfParts>
    <vt:vector size="28" baseType="lpstr">
      <vt:lpstr>Aptos</vt:lpstr>
      <vt:lpstr>Aptos Display</vt:lpstr>
      <vt:lpstr>Arial</vt:lpstr>
      <vt:lpstr>Office-teema</vt:lpstr>
      <vt:lpstr>Tietopalvelutyö kirjastossa ja tiedonhakutaidot</vt:lpstr>
      <vt:lpstr>Tavoite</vt:lpstr>
      <vt:lpstr>Tietopalvelu</vt:lpstr>
      <vt:lpstr>Monikanavainen palvelu</vt:lpstr>
      <vt:lpstr>Kysy kirjastonhoitajalta -palvelu</vt:lpstr>
      <vt:lpstr>Vastaajakirjastot</vt:lpstr>
      <vt:lpstr>Kyllä meillä on tietopalvelua…</vt:lpstr>
      <vt:lpstr>Kiire</vt:lpstr>
      <vt:lpstr>Osaaminen</vt:lpstr>
      <vt:lpstr>Tiedonhakutaidot</vt:lpstr>
      <vt:lpstr>Esimerkki 1 Kysymys</vt:lpstr>
      <vt:lpstr>Esimerkki 1 vastaus</vt:lpstr>
      <vt:lpstr>Esimerkki 1 </vt:lpstr>
      <vt:lpstr>Esimerkki 2 kysymys</vt:lpstr>
      <vt:lpstr>Esimerkki 2 vastaus</vt:lpstr>
      <vt:lpstr>Esimerkki 2</vt:lpstr>
      <vt:lpstr>Esimerkki 3 kysymys</vt:lpstr>
      <vt:lpstr>Esimerkki 3 vastaus</vt:lpstr>
      <vt:lpstr>Esimerkki 3</vt:lpstr>
      <vt:lpstr>Esimerkki 4</vt:lpstr>
      <vt:lpstr>Esimerkki 4 vastaus</vt:lpstr>
      <vt:lpstr>Esimerkki 4</vt:lpstr>
      <vt:lpstr>Lopuksi esimerkki vastaajakoulutukseen lisätystä tekstistä</vt:lpstr>
      <vt:lpstr>Kiitos!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Granlund Nina</dc:creator>
  <cp:lastModifiedBy>Granlund Nina</cp:lastModifiedBy>
  <cp:revision>16</cp:revision>
  <dcterms:created xsi:type="dcterms:W3CDTF">2025-09-22T13:21:21Z</dcterms:created>
  <dcterms:modified xsi:type="dcterms:W3CDTF">2025-10-28T14:23:06Z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35e945f-875f-47b7-87fa-10b3524d17f5_Enabled">
    <vt:lpwstr>true</vt:lpwstr>
  </property>
  <property fmtid="{D5CDD505-2E9C-101B-9397-08002B2CF9AE}" pid="3" name="MSIP_Label_f35e945f-875f-47b7-87fa-10b3524d17f5_SetDate">
    <vt:lpwstr>2025-09-22T13:44:09Z</vt:lpwstr>
  </property>
  <property fmtid="{D5CDD505-2E9C-101B-9397-08002B2CF9AE}" pid="4" name="MSIP_Label_f35e945f-875f-47b7-87fa-10b3524d17f5_Method">
    <vt:lpwstr>Standard</vt:lpwstr>
  </property>
  <property fmtid="{D5CDD505-2E9C-101B-9397-08002B2CF9AE}" pid="5" name="MSIP_Label_f35e945f-875f-47b7-87fa-10b3524d17f5_Name">
    <vt:lpwstr>Julkinen (harkinnanvaraisesti)</vt:lpwstr>
  </property>
  <property fmtid="{D5CDD505-2E9C-101B-9397-08002B2CF9AE}" pid="6" name="MSIP_Label_f35e945f-875f-47b7-87fa-10b3524d17f5_SiteId">
    <vt:lpwstr>3feb6bc1-d722-4726-966c-5b58b64df752</vt:lpwstr>
  </property>
  <property fmtid="{D5CDD505-2E9C-101B-9397-08002B2CF9AE}" pid="7" name="MSIP_Label_f35e945f-875f-47b7-87fa-10b3524d17f5_ActionId">
    <vt:lpwstr>6e81c67a-c158-4720-9edb-754e198cb14f</vt:lpwstr>
  </property>
  <property fmtid="{D5CDD505-2E9C-101B-9397-08002B2CF9AE}" pid="8" name="MSIP_Label_f35e945f-875f-47b7-87fa-10b3524d17f5_ContentBits">
    <vt:lpwstr>0</vt:lpwstr>
  </property>
  <property fmtid="{D5CDD505-2E9C-101B-9397-08002B2CF9AE}" pid="9" name="MSIP_Label_f35e945f-875f-47b7-87fa-10b3524d17f5_Tag">
    <vt:lpwstr>10, 3, 0, 1</vt:lpwstr>
  </property>
</Properties>
</file>