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Gill Sans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illSans-bold.fntdata"/><Relationship Id="rId16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91d4dfb0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91d4dfb0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a8068ff5a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3a8068ff5a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a8068ff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a8068ff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a76c3d2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a76c3d2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391d4dfb0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391d4dfb0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a8069008f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a8069008f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a8069008f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3a8069008f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3a8069008f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3a8069008f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3a8068ff5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3a8068ff5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a8068ff5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a8068ff5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3" Type="http://schemas.openxmlformats.org/officeDocument/2006/relationships/image" Target="../media/image10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7" Type="http://schemas.openxmlformats.org/officeDocument/2006/relationships/image" Target="../media/image6.png"/><Relationship Id="rId16" Type="http://schemas.openxmlformats.org/officeDocument/2006/relationships/image" Target="../media/image4.png"/><Relationship Id="rId5" Type="http://schemas.openxmlformats.org/officeDocument/2006/relationships/image" Target="../media/image12.png"/><Relationship Id="rId19" Type="http://schemas.openxmlformats.org/officeDocument/2006/relationships/image" Target="../media/image1.png"/><Relationship Id="rId6" Type="http://schemas.openxmlformats.org/officeDocument/2006/relationships/image" Target="../media/image3.png"/><Relationship Id="rId18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5.png"/><Relationship Id="rId9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36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Ryhmätyöskentely</a:t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Tavoitteet 12. Vastuullista kuluttamista, 13. Ilmastotekoja, 3. Terveyttä ja hyvinvointia </a:t>
            </a:r>
            <a:endParaRPr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Pohtikaa, jokaisesta tavoitteesta lähtien riippuvuuksia ja takaisinkytkentöjä muihin tavoitteisiin. Riippuvuuksia ja takaisinkytkentöjä pohtiessa, voitte hyödyntää kaikkia YK:n kestävän kehityksen tavoitteita</a:t>
            </a:r>
            <a:endParaRPr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Gill Sans"/>
              <a:buChar char="●"/>
            </a:pP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Kuvatkaa </a:t>
            </a:r>
            <a:r>
              <a:rPr lang="fi" sz="15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sinisillä</a:t>
            </a: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i" sz="1500">
                <a:solidFill>
                  <a:srgbClr val="0070C0"/>
                </a:solidFill>
                <a:latin typeface="Gill Sans"/>
                <a:ea typeface="Gill Sans"/>
                <a:cs typeface="Gill Sans"/>
                <a:sym typeface="Gill Sans"/>
              </a:rPr>
              <a:t>nuolilla</a:t>
            </a: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 positiivisia kytkentöjä, joita tavoitteesta seuraa esim. koulutus auttaa saamaan työn, joka tuo rahaa ja parantaa ihmisen taloudellista asemaa, mikä lisää yhteiskunnallisen osallisuuden mahdollisuuksia ja vähentää eriarvoisuutta.</a:t>
            </a:r>
            <a:endParaRPr sz="15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Gill Sans"/>
              <a:buChar char="●"/>
            </a:pP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Kuvatkaa </a:t>
            </a:r>
            <a:r>
              <a:rPr lang="fi" sz="15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punaisilla</a:t>
            </a: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fi" sz="15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katkoviivoilla</a:t>
            </a: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 negatiivisia vaikutuksia, esim. talouskasvulla on vahva kytkentä muun muassa luonnonvarojen kulutukseen, ilmastonmuutonmuutokseen ja biodiversiteettikatoon. Nämä tekijät muodostavat palautekytkennän, joka heikentää talouskasvun edellytyksiä.</a:t>
            </a:r>
            <a:endParaRPr sz="15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238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Gill Sans"/>
              <a:buChar char="●"/>
            </a:pPr>
            <a:r>
              <a:rPr lang="fi" sz="1500">
                <a:solidFill>
                  <a:srgbClr val="3F3F3F"/>
                </a:solidFill>
                <a:latin typeface="Gill Sans"/>
                <a:ea typeface="Gill Sans"/>
                <a:cs typeface="Gill Sans"/>
                <a:sym typeface="Gill Sans"/>
              </a:rPr>
              <a:t>Kirjatkaa tekstikenttään, millainen vaikutus on.</a:t>
            </a:r>
            <a:endParaRPr sz="1500">
              <a:solidFill>
                <a:srgbClr val="3F3F3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0124D"/>
                </a:solidFill>
                <a:latin typeface="Gill Sans"/>
                <a:ea typeface="Gill Sans"/>
                <a:cs typeface="Gill Sans"/>
                <a:sym typeface="Gill Sans"/>
              </a:rPr>
              <a:t>3. Terveyttä ja hyvinvointia</a:t>
            </a:r>
            <a:endParaRPr>
              <a:solidFill>
                <a:srgbClr val="20124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4" name="Google Shape;254;p22"/>
          <p:cNvCxnSpPr/>
          <p:nvPr/>
        </p:nvCxnSpPr>
        <p:spPr>
          <a:xfrm>
            <a:off x="7637400" y="192200"/>
            <a:ext cx="12921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22"/>
          <p:cNvCxnSpPr/>
          <p:nvPr/>
        </p:nvCxnSpPr>
        <p:spPr>
          <a:xfrm flipH="1" rot="10800000">
            <a:off x="7637400" y="349600"/>
            <a:ext cx="1308600" cy="3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56" name="Google Shape;256;p22"/>
          <p:cNvCxnSpPr/>
          <p:nvPr/>
        </p:nvCxnSpPr>
        <p:spPr>
          <a:xfrm flipH="1" rot="10800000">
            <a:off x="4748600" y="1637650"/>
            <a:ext cx="937800" cy="211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57" name="Google Shape;257;p22"/>
          <p:cNvCxnSpPr/>
          <p:nvPr/>
        </p:nvCxnSpPr>
        <p:spPr>
          <a:xfrm flipH="1" rot="10800000">
            <a:off x="4572000" y="1518300"/>
            <a:ext cx="1122300" cy="2664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22"/>
          <p:cNvCxnSpPr/>
          <p:nvPr/>
        </p:nvCxnSpPr>
        <p:spPr>
          <a:xfrm>
            <a:off x="4896088" y="2676950"/>
            <a:ext cx="705300" cy="180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22"/>
          <p:cNvCxnSpPr/>
          <p:nvPr/>
        </p:nvCxnSpPr>
        <p:spPr>
          <a:xfrm>
            <a:off x="4953800" y="2468775"/>
            <a:ext cx="675300" cy="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60" name="Google Shape;260;p22"/>
          <p:cNvSpPr txBox="1"/>
          <p:nvPr/>
        </p:nvSpPr>
        <p:spPr>
          <a:xfrm>
            <a:off x="6744025" y="12374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261" name="Google Shape;261;p22"/>
          <p:cNvCxnSpPr/>
          <p:nvPr/>
        </p:nvCxnSpPr>
        <p:spPr>
          <a:xfrm>
            <a:off x="4330700" y="3440025"/>
            <a:ext cx="1154700" cy="568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62" name="Google Shape;262;p22"/>
          <p:cNvSpPr txBox="1"/>
          <p:nvPr/>
        </p:nvSpPr>
        <p:spPr>
          <a:xfrm>
            <a:off x="6807500" y="224850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63" name="Google Shape;263;p22"/>
          <p:cNvSpPr txBox="1"/>
          <p:nvPr/>
        </p:nvSpPr>
        <p:spPr>
          <a:xfrm>
            <a:off x="6807500" y="3594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64" name="Google Shape;264;p22"/>
          <p:cNvSpPr txBox="1"/>
          <p:nvPr/>
        </p:nvSpPr>
        <p:spPr>
          <a:xfrm>
            <a:off x="183625" y="36713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65" name="Google Shape;265;p22"/>
          <p:cNvSpPr txBox="1"/>
          <p:nvPr/>
        </p:nvSpPr>
        <p:spPr>
          <a:xfrm>
            <a:off x="124000" y="2318975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66" name="Google Shape;266;p22"/>
          <p:cNvSpPr txBox="1"/>
          <p:nvPr/>
        </p:nvSpPr>
        <p:spPr>
          <a:xfrm>
            <a:off x="124000" y="1163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267" name="Google Shape;267;p22"/>
          <p:cNvCxnSpPr/>
          <p:nvPr/>
        </p:nvCxnSpPr>
        <p:spPr>
          <a:xfrm>
            <a:off x="4501175" y="3358800"/>
            <a:ext cx="1155300" cy="4557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8" name="Google Shape;268;p22"/>
          <p:cNvCxnSpPr/>
          <p:nvPr/>
        </p:nvCxnSpPr>
        <p:spPr>
          <a:xfrm flipH="1" rot="10800000">
            <a:off x="2789950" y="3290150"/>
            <a:ext cx="965100" cy="2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2"/>
          <p:cNvCxnSpPr/>
          <p:nvPr/>
        </p:nvCxnSpPr>
        <p:spPr>
          <a:xfrm flipH="1" rot="10800000">
            <a:off x="2789950" y="3371850"/>
            <a:ext cx="1149900" cy="4296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2"/>
          <p:cNvCxnSpPr/>
          <p:nvPr/>
        </p:nvCxnSpPr>
        <p:spPr>
          <a:xfrm>
            <a:off x="2896750" y="2564700"/>
            <a:ext cx="598500" cy="14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71" name="Google Shape;271;p22"/>
          <p:cNvCxnSpPr/>
          <p:nvPr/>
        </p:nvCxnSpPr>
        <p:spPr>
          <a:xfrm>
            <a:off x="2803275" y="2417125"/>
            <a:ext cx="649800" cy="4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2" name="Google Shape;272;p22"/>
          <p:cNvCxnSpPr/>
          <p:nvPr/>
        </p:nvCxnSpPr>
        <p:spPr>
          <a:xfrm>
            <a:off x="2753100" y="1411600"/>
            <a:ext cx="762600" cy="3393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2"/>
          <p:cNvCxnSpPr/>
          <p:nvPr/>
        </p:nvCxnSpPr>
        <p:spPr>
          <a:xfrm>
            <a:off x="2841425" y="1648575"/>
            <a:ext cx="482700" cy="137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274" name="Google Shape;2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325" y="23240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6250" y="2095974"/>
            <a:ext cx="882925" cy="88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8325" y="36326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3925" y="35559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6200" y="234976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325" y="11987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150" y="1143588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88"/>
            <a:ext cx="9108475" cy="512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04025" y="436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YK:n Kestävän kehityksen tavoitteet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165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1700" y="1165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0" y="1165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4300" y="1165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00600" y="11660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6900" y="11660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4300" y="204436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95400" y="204436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71700" y="20464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48000" y="20464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00600" y="20464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76900" y="20464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295400" y="29227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71700" y="29269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048000" y="29269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924300" y="292272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800600" y="292690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4. Hyvä koulutus</a:t>
            </a:r>
            <a:endParaRPr/>
          </a:p>
        </p:txBody>
      </p:sp>
      <p:cxnSp>
        <p:nvCxnSpPr>
          <p:cNvPr id="94" name="Google Shape;94;p17"/>
          <p:cNvCxnSpPr/>
          <p:nvPr/>
        </p:nvCxnSpPr>
        <p:spPr>
          <a:xfrm>
            <a:off x="7637400" y="192200"/>
            <a:ext cx="12921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7"/>
          <p:cNvCxnSpPr/>
          <p:nvPr/>
        </p:nvCxnSpPr>
        <p:spPr>
          <a:xfrm flipH="1" rot="10800000">
            <a:off x="7637400" y="349600"/>
            <a:ext cx="1308600" cy="3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7"/>
          <p:cNvCxnSpPr/>
          <p:nvPr/>
        </p:nvCxnSpPr>
        <p:spPr>
          <a:xfrm flipH="1" rot="10800000">
            <a:off x="4748600" y="1637650"/>
            <a:ext cx="937800" cy="211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7"/>
          <p:cNvCxnSpPr/>
          <p:nvPr/>
        </p:nvCxnSpPr>
        <p:spPr>
          <a:xfrm flipH="1" rot="10800000">
            <a:off x="4572000" y="1518300"/>
            <a:ext cx="1122300" cy="2664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8" name="Google Shape;98;p17"/>
          <p:cNvCxnSpPr/>
          <p:nvPr/>
        </p:nvCxnSpPr>
        <p:spPr>
          <a:xfrm>
            <a:off x="4896088" y="2676950"/>
            <a:ext cx="705300" cy="180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7"/>
          <p:cNvCxnSpPr/>
          <p:nvPr/>
        </p:nvCxnSpPr>
        <p:spPr>
          <a:xfrm>
            <a:off x="4953800" y="2468775"/>
            <a:ext cx="675300" cy="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00" name="Google Shape;100;p17"/>
          <p:cNvSpPr txBox="1"/>
          <p:nvPr/>
        </p:nvSpPr>
        <p:spPr>
          <a:xfrm>
            <a:off x="6744025" y="12374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01" name="Google Shape;101;p17"/>
          <p:cNvCxnSpPr/>
          <p:nvPr/>
        </p:nvCxnSpPr>
        <p:spPr>
          <a:xfrm>
            <a:off x="4330700" y="3440025"/>
            <a:ext cx="1154700" cy="568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02" name="Google Shape;102;p17"/>
          <p:cNvSpPr txBox="1"/>
          <p:nvPr/>
        </p:nvSpPr>
        <p:spPr>
          <a:xfrm>
            <a:off x="6807500" y="224850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03" name="Google Shape;103;p17"/>
          <p:cNvSpPr txBox="1"/>
          <p:nvPr/>
        </p:nvSpPr>
        <p:spPr>
          <a:xfrm>
            <a:off x="6807500" y="3594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04" name="Google Shape;104;p17"/>
          <p:cNvSpPr txBox="1"/>
          <p:nvPr/>
        </p:nvSpPr>
        <p:spPr>
          <a:xfrm>
            <a:off x="183625" y="36713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05" name="Google Shape;105;p17"/>
          <p:cNvSpPr txBox="1"/>
          <p:nvPr/>
        </p:nvSpPr>
        <p:spPr>
          <a:xfrm>
            <a:off x="124000" y="2318975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06" name="Google Shape;106;p17"/>
          <p:cNvSpPr txBox="1"/>
          <p:nvPr/>
        </p:nvSpPr>
        <p:spPr>
          <a:xfrm>
            <a:off x="124000" y="1163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07" name="Google Shape;107;p17"/>
          <p:cNvCxnSpPr/>
          <p:nvPr/>
        </p:nvCxnSpPr>
        <p:spPr>
          <a:xfrm>
            <a:off x="4501175" y="3358800"/>
            <a:ext cx="1155300" cy="4557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17"/>
          <p:cNvCxnSpPr/>
          <p:nvPr/>
        </p:nvCxnSpPr>
        <p:spPr>
          <a:xfrm flipH="1" rot="10800000">
            <a:off x="2789950" y="3290150"/>
            <a:ext cx="965100" cy="2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7"/>
          <p:cNvCxnSpPr/>
          <p:nvPr/>
        </p:nvCxnSpPr>
        <p:spPr>
          <a:xfrm flipH="1" rot="10800000">
            <a:off x="2789950" y="3371850"/>
            <a:ext cx="1149900" cy="4296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2896750" y="2564700"/>
            <a:ext cx="598500" cy="14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7"/>
          <p:cNvCxnSpPr/>
          <p:nvPr/>
        </p:nvCxnSpPr>
        <p:spPr>
          <a:xfrm>
            <a:off x="2803275" y="2417125"/>
            <a:ext cx="649800" cy="4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2753100" y="1411600"/>
            <a:ext cx="762600" cy="3393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7"/>
          <p:cNvCxnSpPr/>
          <p:nvPr/>
        </p:nvCxnSpPr>
        <p:spPr>
          <a:xfrm>
            <a:off x="2841425" y="1648575"/>
            <a:ext cx="482700" cy="137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475" y="2052081"/>
            <a:ext cx="1052400" cy="10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3925" y="11435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2975" y="2323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63925" y="36326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64375" y="11435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6350" y="221631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0038" y="363265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10. Eriarvoisuuden vähentäminen</a:t>
            </a:r>
            <a:endParaRPr/>
          </a:p>
        </p:txBody>
      </p:sp>
      <p:cxnSp>
        <p:nvCxnSpPr>
          <p:cNvPr id="126" name="Google Shape;126;p18"/>
          <p:cNvCxnSpPr/>
          <p:nvPr/>
        </p:nvCxnSpPr>
        <p:spPr>
          <a:xfrm>
            <a:off x="7637400" y="192200"/>
            <a:ext cx="12921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/>
          <p:nvPr/>
        </p:nvCxnSpPr>
        <p:spPr>
          <a:xfrm flipH="1" rot="10800000">
            <a:off x="7637400" y="349600"/>
            <a:ext cx="1308600" cy="3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150" y="1124938"/>
            <a:ext cx="723900" cy="7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18"/>
          <p:cNvCxnSpPr/>
          <p:nvPr/>
        </p:nvCxnSpPr>
        <p:spPr>
          <a:xfrm flipH="1" rot="10800000">
            <a:off x="4748600" y="1637650"/>
            <a:ext cx="937800" cy="211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8"/>
          <p:cNvCxnSpPr/>
          <p:nvPr/>
        </p:nvCxnSpPr>
        <p:spPr>
          <a:xfrm flipH="1" rot="10800000">
            <a:off x="4572000" y="1518300"/>
            <a:ext cx="1122300" cy="2664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/>
          <p:nvPr/>
        </p:nvCxnSpPr>
        <p:spPr>
          <a:xfrm>
            <a:off x="4896088" y="2676950"/>
            <a:ext cx="705300" cy="180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8"/>
          <p:cNvCxnSpPr/>
          <p:nvPr/>
        </p:nvCxnSpPr>
        <p:spPr>
          <a:xfrm>
            <a:off x="4953800" y="2468775"/>
            <a:ext cx="675300" cy="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33" name="Google Shape;133;p18"/>
          <p:cNvSpPr txBox="1"/>
          <p:nvPr/>
        </p:nvSpPr>
        <p:spPr>
          <a:xfrm>
            <a:off x="6744025" y="12374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34" name="Google Shape;134;p18"/>
          <p:cNvCxnSpPr/>
          <p:nvPr/>
        </p:nvCxnSpPr>
        <p:spPr>
          <a:xfrm>
            <a:off x="4330700" y="3440025"/>
            <a:ext cx="1154700" cy="568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35" name="Google Shape;135;p18"/>
          <p:cNvSpPr txBox="1"/>
          <p:nvPr/>
        </p:nvSpPr>
        <p:spPr>
          <a:xfrm>
            <a:off x="6807500" y="224850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36" name="Google Shape;136;p18"/>
          <p:cNvSpPr txBox="1"/>
          <p:nvPr/>
        </p:nvSpPr>
        <p:spPr>
          <a:xfrm>
            <a:off x="6807500" y="3594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37" name="Google Shape;137;p18"/>
          <p:cNvSpPr txBox="1"/>
          <p:nvPr/>
        </p:nvSpPr>
        <p:spPr>
          <a:xfrm>
            <a:off x="183625" y="36713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38" name="Google Shape;138;p18"/>
          <p:cNvSpPr txBox="1"/>
          <p:nvPr/>
        </p:nvSpPr>
        <p:spPr>
          <a:xfrm>
            <a:off x="124000" y="2318975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39" name="Google Shape;139;p18"/>
          <p:cNvSpPr txBox="1"/>
          <p:nvPr/>
        </p:nvSpPr>
        <p:spPr>
          <a:xfrm>
            <a:off x="124000" y="1163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40" name="Google Shape;140;p18"/>
          <p:cNvCxnSpPr/>
          <p:nvPr/>
        </p:nvCxnSpPr>
        <p:spPr>
          <a:xfrm>
            <a:off x="4501175" y="3358800"/>
            <a:ext cx="1155300" cy="4557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8"/>
          <p:cNvCxnSpPr/>
          <p:nvPr/>
        </p:nvCxnSpPr>
        <p:spPr>
          <a:xfrm flipH="1" rot="10800000">
            <a:off x="2789950" y="3290150"/>
            <a:ext cx="965100" cy="2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8"/>
          <p:cNvCxnSpPr/>
          <p:nvPr/>
        </p:nvCxnSpPr>
        <p:spPr>
          <a:xfrm flipH="1" rot="10800000">
            <a:off x="2789950" y="3371850"/>
            <a:ext cx="1149900" cy="4296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8"/>
          <p:cNvCxnSpPr/>
          <p:nvPr/>
        </p:nvCxnSpPr>
        <p:spPr>
          <a:xfrm>
            <a:off x="2896750" y="2564700"/>
            <a:ext cx="598500" cy="14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18"/>
          <p:cNvCxnSpPr/>
          <p:nvPr/>
        </p:nvCxnSpPr>
        <p:spPr>
          <a:xfrm>
            <a:off x="2803275" y="2417125"/>
            <a:ext cx="649800" cy="4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2753100" y="1411600"/>
            <a:ext cx="762600" cy="3393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2841425" y="1648575"/>
            <a:ext cx="482700" cy="137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147" name="Google Shape;1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5038" y="2048443"/>
            <a:ext cx="1042125" cy="10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3050" y="2280275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150" y="36326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8875" y="112495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8875" y="22098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875" y="355595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11. Kestävät kaupungit ja yhteisöt</a:t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8310" y="2011588"/>
            <a:ext cx="1120300" cy="112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9"/>
          <p:cNvCxnSpPr/>
          <p:nvPr/>
        </p:nvCxnSpPr>
        <p:spPr>
          <a:xfrm>
            <a:off x="7637400" y="192200"/>
            <a:ext cx="12921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9"/>
          <p:cNvCxnSpPr/>
          <p:nvPr/>
        </p:nvCxnSpPr>
        <p:spPr>
          <a:xfrm flipH="1" rot="10800000">
            <a:off x="7637400" y="349600"/>
            <a:ext cx="1308600" cy="3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150" y="35559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150" y="22098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4150" y="11249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48875" y="11249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48875" y="22098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48875" y="3555938"/>
            <a:ext cx="723900" cy="723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9"/>
          <p:cNvCxnSpPr/>
          <p:nvPr/>
        </p:nvCxnSpPr>
        <p:spPr>
          <a:xfrm flipH="1" rot="10800000">
            <a:off x="4748600" y="1637650"/>
            <a:ext cx="937800" cy="211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19"/>
          <p:cNvCxnSpPr/>
          <p:nvPr/>
        </p:nvCxnSpPr>
        <p:spPr>
          <a:xfrm flipH="1" rot="10800000">
            <a:off x="4572000" y="1518300"/>
            <a:ext cx="1122300" cy="2664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19"/>
          <p:cNvCxnSpPr/>
          <p:nvPr/>
        </p:nvCxnSpPr>
        <p:spPr>
          <a:xfrm>
            <a:off x="4896088" y="2676950"/>
            <a:ext cx="705300" cy="180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4953800" y="2468775"/>
            <a:ext cx="675300" cy="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71" name="Google Shape;171;p19"/>
          <p:cNvSpPr txBox="1"/>
          <p:nvPr/>
        </p:nvSpPr>
        <p:spPr>
          <a:xfrm>
            <a:off x="6744025" y="12374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72" name="Google Shape;172;p19"/>
          <p:cNvCxnSpPr/>
          <p:nvPr/>
        </p:nvCxnSpPr>
        <p:spPr>
          <a:xfrm>
            <a:off x="4330700" y="3440025"/>
            <a:ext cx="1154700" cy="568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73" name="Google Shape;173;p19"/>
          <p:cNvSpPr txBox="1"/>
          <p:nvPr/>
        </p:nvSpPr>
        <p:spPr>
          <a:xfrm>
            <a:off x="6807500" y="224850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74" name="Google Shape;174;p19"/>
          <p:cNvSpPr txBox="1"/>
          <p:nvPr/>
        </p:nvSpPr>
        <p:spPr>
          <a:xfrm>
            <a:off x="6807500" y="3594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75" name="Google Shape;175;p19"/>
          <p:cNvSpPr txBox="1"/>
          <p:nvPr/>
        </p:nvSpPr>
        <p:spPr>
          <a:xfrm>
            <a:off x="183625" y="36713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76" name="Google Shape;176;p19"/>
          <p:cNvSpPr txBox="1"/>
          <p:nvPr/>
        </p:nvSpPr>
        <p:spPr>
          <a:xfrm>
            <a:off x="124000" y="2318975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77" name="Google Shape;177;p19"/>
          <p:cNvSpPr txBox="1"/>
          <p:nvPr/>
        </p:nvSpPr>
        <p:spPr>
          <a:xfrm>
            <a:off x="124000" y="1163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78" name="Google Shape;178;p19"/>
          <p:cNvCxnSpPr/>
          <p:nvPr/>
        </p:nvCxnSpPr>
        <p:spPr>
          <a:xfrm>
            <a:off x="4501175" y="3358800"/>
            <a:ext cx="1155300" cy="4557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9"/>
          <p:cNvCxnSpPr/>
          <p:nvPr/>
        </p:nvCxnSpPr>
        <p:spPr>
          <a:xfrm flipH="1" rot="10800000">
            <a:off x="2789950" y="3290150"/>
            <a:ext cx="965100" cy="2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19"/>
          <p:cNvCxnSpPr/>
          <p:nvPr/>
        </p:nvCxnSpPr>
        <p:spPr>
          <a:xfrm flipH="1" rot="10800000">
            <a:off x="2789950" y="3371850"/>
            <a:ext cx="1149900" cy="4296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19"/>
          <p:cNvCxnSpPr/>
          <p:nvPr/>
        </p:nvCxnSpPr>
        <p:spPr>
          <a:xfrm>
            <a:off x="2896750" y="2564700"/>
            <a:ext cx="598500" cy="14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19"/>
          <p:cNvCxnSpPr/>
          <p:nvPr/>
        </p:nvCxnSpPr>
        <p:spPr>
          <a:xfrm>
            <a:off x="2803275" y="2417125"/>
            <a:ext cx="649800" cy="4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19"/>
          <p:cNvCxnSpPr/>
          <p:nvPr/>
        </p:nvCxnSpPr>
        <p:spPr>
          <a:xfrm>
            <a:off x="2753100" y="1411600"/>
            <a:ext cx="762600" cy="3393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9"/>
          <p:cNvCxnSpPr/>
          <p:nvPr/>
        </p:nvCxnSpPr>
        <p:spPr>
          <a:xfrm>
            <a:off x="2841425" y="1648575"/>
            <a:ext cx="482700" cy="137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0124D"/>
                </a:solidFill>
                <a:latin typeface="Gill Sans"/>
                <a:ea typeface="Gill Sans"/>
                <a:cs typeface="Gill Sans"/>
                <a:sym typeface="Gill Sans"/>
              </a:rPr>
              <a:t>4. Vastuullista kuluttamista</a:t>
            </a:r>
            <a:endParaRPr>
              <a:solidFill>
                <a:srgbClr val="20124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0" name="Google Shape;190;p20"/>
          <p:cNvCxnSpPr/>
          <p:nvPr/>
        </p:nvCxnSpPr>
        <p:spPr>
          <a:xfrm>
            <a:off x="7637400" y="192200"/>
            <a:ext cx="12921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20"/>
          <p:cNvCxnSpPr/>
          <p:nvPr/>
        </p:nvCxnSpPr>
        <p:spPr>
          <a:xfrm flipH="1" rot="10800000">
            <a:off x="7637400" y="349600"/>
            <a:ext cx="1308600" cy="3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20"/>
          <p:cNvCxnSpPr/>
          <p:nvPr/>
        </p:nvCxnSpPr>
        <p:spPr>
          <a:xfrm flipH="1" rot="10800000">
            <a:off x="4748600" y="1637650"/>
            <a:ext cx="937800" cy="211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20"/>
          <p:cNvCxnSpPr/>
          <p:nvPr/>
        </p:nvCxnSpPr>
        <p:spPr>
          <a:xfrm flipH="1" rot="10800000">
            <a:off x="4572000" y="1518300"/>
            <a:ext cx="1122300" cy="2664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0"/>
          <p:cNvCxnSpPr/>
          <p:nvPr/>
        </p:nvCxnSpPr>
        <p:spPr>
          <a:xfrm>
            <a:off x="4896088" y="2676950"/>
            <a:ext cx="705300" cy="180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0"/>
          <p:cNvCxnSpPr/>
          <p:nvPr/>
        </p:nvCxnSpPr>
        <p:spPr>
          <a:xfrm>
            <a:off x="4953800" y="2468775"/>
            <a:ext cx="675300" cy="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6" name="Google Shape;196;p20"/>
          <p:cNvSpPr txBox="1"/>
          <p:nvPr/>
        </p:nvSpPr>
        <p:spPr>
          <a:xfrm>
            <a:off x="6744025" y="12374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197" name="Google Shape;197;p20"/>
          <p:cNvCxnSpPr/>
          <p:nvPr/>
        </p:nvCxnSpPr>
        <p:spPr>
          <a:xfrm>
            <a:off x="4330700" y="3440025"/>
            <a:ext cx="1154700" cy="568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8" name="Google Shape;198;p20"/>
          <p:cNvSpPr txBox="1"/>
          <p:nvPr/>
        </p:nvSpPr>
        <p:spPr>
          <a:xfrm>
            <a:off x="6807500" y="224850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199" name="Google Shape;199;p20"/>
          <p:cNvSpPr txBox="1"/>
          <p:nvPr/>
        </p:nvSpPr>
        <p:spPr>
          <a:xfrm>
            <a:off x="6807500" y="3594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00" name="Google Shape;200;p20"/>
          <p:cNvSpPr txBox="1"/>
          <p:nvPr/>
        </p:nvSpPr>
        <p:spPr>
          <a:xfrm>
            <a:off x="183625" y="36713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01" name="Google Shape;201;p20"/>
          <p:cNvSpPr txBox="1"/>
          <p:nvPr/>
        </p:nvSpPr>
        <p:spPr>
          <a:xfrm>
            <a:off x="124000" y="2318975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02" name="Google Shape;202;p20"/>
          <p:cNvSpPr txBox="1"/>
          <p:nvPr/>
        </p:nvSpPr>
        <p:spPr>
          <a:xfrm>
            <a:off x="124000" y="1163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203" name="Google Shape;203;p20"/>
          <p:cNvCxnSpPr/>
          <p:nvPr/>
        </p:nvCxnSpPr>
        <p:spPr>
          <a:xfrm>
            <a:off x="4501175" y="3358800"/>
            <a:ext cx="1155300" cy="4557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20"/>
          <p:cNvCxnSpPr/>
          <p:nvPr/>
        </p:nvCxnSpPr>
        <p:spPr>
          <a:xfrm flipH="1" rot="10800000">
            <a:off x="2789950" y="3290150"/>
            <a:ext cx="965100" cy="2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20"/>
          <p:cNvCxnSpPr/>
          <p:nvPr/>
        </p:nvCxnSpPr>
        <p:spPr>
          <a:xfrm flipH="1" rot="10800000">
            <a:off x="2789950" y="3371850"/>
            <a:ext cx="1149900" cy="4296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20"/>
          <p:cNvCxnSpPr/>
          <p:nvPr/>
        </p:nvCxnSpPr>
        <p:spPr>
          <a:xfrm>
            <a:off x="2896750" y="2564700"/>
            <a:ext cx="598500" cy="14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20"/>
          <p:cNvCxnSpPr/>
          <p:nvPr/>
        </p:nvCxnSpPr>
        <p:spPr>
          <a:xfrm>
            <a:off x="2803275" y="2417125"/>
            <a:ext cx="649800" cy="4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20"/>
          <p:cNvCxnSpPr/>
          <p:nvPr/>
        </p:nvCxnSpPr>
        <p:spPr>
          <a:xfrm>
            <a:off x="2753100" y="1411600"/>
            <a:ext cx="762600" cy="3393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20"/>
          <p:cNvCxnSpPr/>
          <p:nvPr/>
        </p:nvCxnSpPr>
        <p:spPr>
          <a:xfrm>
            <a:off x="2841425" y="1648575"/>
            <a:ext cx="482700" cy="137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210" name="Google Shape;2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925" y="11435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975" y="2323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3925" y="36326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4375" y="11435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6350" y="2216313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8728" y="2121325"/>
            <a:ext cx="913900" cy="91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6238" y="363265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solidFill>
                  <a:srgbClr val="20124D"/>
                </a:solidFill>
                <a:latin typeface="Gill Sans"/>
                <a:ea typeface="Gill Sans"/>
                <a:cs typeface="Gill Sans"/>
                <a:sym typeface="Gill Sans"/>
              </a:rPr>
              <a:t>13</a:t>
            </a:r>
            <a:r>
              <a:rPr lang="fi">
                <a:solidFill>
                  <a:srgbClr val="20124D"/>
                </a:solidFill>
                <a:latin typeface="Gill Sans"/>
                <a:ea typeface="Gill Sans"/>
                <a:cs typeface="Gill Sans"/>
                <a:sym typeface="Gill Sans"/>
              </a:rPr>
              <a:t>. Ilmastotekoja</a:t>
            </a:r>
            <a:endParaRPr>
              <a:solidFill>
                <a:srgbClr val="20124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22" name="Google Shape;222;p21"/>
          <p:cNvCxnSpPr/>
          <p:nvPr/>
        </p:nvCxnSpPr>
        <p:spPr>
          <a:xfrm>
            <a:off x="7637400" y="192200"/>
            <a:ext cx="1292100" cy="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Google Shape;223;p21"/>
          <p:cNvCxnSpPr/>
          <p:nvPr/>
        </p:nvCxnSpPr>
        <p:spPr>
          <a:xfrm flipH="1" rot="10800000">
            <a:off x="7637400" y="349600"/>
            <a:ext cx="1308600" cy="33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1"/>
          <p:cNvCxnSpPr/>
          <p:nvPr/>
        </p:nvCxnSpPr>
        <p:spPr>
          <a:xfrm flipH="1" rot="10800000">
            <a:off x="4748600" y="1637650"/>
            <a:ext cx="937800" cy="211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25" name="Google Shape;225;p21"/>
          <p:cNvCxnSpPr/>
          <p:nvPr/>
        </p:nvCxnSpPr>
        <p:spPr>
          <a:xfrm flipH="1" rot="10800000">
            <a:off x="4572000" y="1518300"/>
            <a:ext cx="1122300" cy="2664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Google Shape;226;p21"/>
          <p:cNvCxnSpPr/>
          <p:nvPr/>
        </p:nvCxnSpPr>
        <p:spPr>
          <a:xfrm>
            <a:off x="4896088" y="2676950"/>
            <a:ext cx="705300" cy="180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Google Shape;227;p21"/>
          <p:cNvCxnSpPr/>
          <p:nvPr/>
        </p:nvCxnSpPr>
        <p:spPr>
          <a:xfrm>
            <a:off x="4953800" y="2468775"/>
            <a:ext cx="675300" cy="9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28" name="Google Shape;228;p21"/>
          <p:cNvSpPr txBox="1"/>
          <p:nvPr/>
        </p:nvSpPr>
        <p:spPr>
          <a:xfrm>
            <a:off x="6744025" y="12374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229" name="Google Shape;229;p21"/>
          <p:cNvCxnSpPr/>
          <p:nvPr/>
        </p:nvCxnSpPr>
        <p:spPr>
          <a:xfrm>
            <a:off x="4330700" y="3440025"/>
            <a:ext cx="1154700" cy="5682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30" name="Google Shape;230;p21"/>
          <p:cNvSpPr txBox="1"/>
          <p:nvPr/>
        </p:nvSpPr>
        <p:spPr>
          <a:xfrm>
            <a:off x="6807500" y="224850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31" name="Google Shape;231;p21"/>
          <p:cNvSpPr txBox="1"/>
          <p:nvPr/>
        </p:nvSpPr>
        <p:spPr>
          <a:xfrm>
            <a:off x="6807500" y="3594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32" name="Google Shape;232;p21"/>
          <p:cNvSpPr txBox="1"/>
          <p:nvPr/>
        </p:nvSpPr>
        <p:spPr>
          <a:xfrm>
            <a:off x="183625" y="36713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33" name="Google Shape;233;p21"/>
          <p:cNvSpPr txBox="1"/>
          <p:nvPr/>
        </p:nvSpPr>
        <p:spPr>
          <a:xfrm>
            <a:off x="124000" y="2318975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sp>
        <p:nvSpPr>
          <p:cNvPr id="234" name="Google Shape;234;p21"/>
          <p:cNvSpPr txBox="1"/>
          <p:nvPr/>
        </p:nvSpPr>
        <p:spPr>
          <a:xfrm>
            <a:off x="124000" y="1163650"/>
            <a:ext cx="165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000"/>
              <a:t>Negatiivinen vai positiivinen vaikutus? Kuvaile vaikutusta</a:t>
            </a:r>
            <a:endParaRPr sz="1000"/>
          </a:p>
        </p:txBody>
      </p:sp>
      <p:cxnSp>
        <p:nvCxnSpPr>
          <p:cNvPr id="235" name="Google Shape;235;p21"/>
          <p:cNvCxnSpPr/>
          <p:nvPr/>
        </p:nvCxnSpPr>
        <p:spPr>
          <a:xfrm>
            <a:off x="4501175" y="3358800"/>
            <a:ext cx="1155300" cy="4557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6" name="Google Shape;236;p21"/>
          <p:cNvCxnSpPr/>
          <p:nvPr/>
        </p:nvCxnSpPr>
        <p:spPr>
          <a:xfrm flipH="1" rot="10800000">
            <a:off x="2789950" y="3290150"/>
            <a:ext cx="965100" cy="2658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1"/>
          <p:cNvCxnSpPr/>
          <p:nvPr/>
        </p:nvCxnSpPr>
        <p:spPr>
          <a:xfrm flipH="1" rot="10800000">
            <a:off x="2789950" y="3371850"/>
            <a:ext cx="1149900" cy="4296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1"/>
          <p:cNvCxnSpPr/>
          <p:nvPr/>
        </p:nvCxnSpPr>
        <p:spPr>
          <a:xfrm>
            <a:off x="2896750" y="2564700"/>
            <a:ext cx="598500" cy="141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1"/>
          <p:cNvCxnSpPr/>
          <p:nvPr/>
        </p:nvCxnSpPr>
        <p:spPr>
          <a:xfrm>
            <a:off x="2803275" y="2417125"/>
            <a:ext cx="649800" cy="42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0" name="Google Shape;240;p21"/>
          <p:cNvCxnSpPr/>
          <p:nvPr/>
        </p:nvCxnSpPr>
        <p:spPr>
          <a:xfrm>
            <a:off x="2753100" y="1411600"/>
            <a:ext cx="762600" cy="33930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1"/>
          <p:cNvCxnSpPr/>
          <p:nvPr/>
        </p:nvCxnSpPr>
        <p:spPr>
          <a:xfrm>
            <a:off x="2841425" y="1648575"/>
            <a:ext cx="482700" cy="137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dash"/>
            <a:round/>
            <a:headEnd len="med" w="med" type="none"/>
            <a:tailEnd len="med" w="med" type="triangle"/>
          </a:ln>
        </p:spPr>
      </p:cxnSp>
      <p:pic>
        <p:nvPicPr>
          <p:cNvPr id="242" name="Google Shape;2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925" y="11435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975" y="232398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3925" y="36326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6775" y="2068525"/>
            <a:ext cx="937800" cy="9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6250" y="1198738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8325" y="2324000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8325" y="3555950"/>
            <a:ext cx="723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