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29"/>
  </p:notesMasterIdLst>
  <p:sldIdLst>
    <p:sldId id="25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59" r:id="rId18"/>
    <p:sldId id="272" r:id="rId19"/>
    <p:sldId id="273" r:id="rId20"/>
    <p:sldId id="274" r:id="rId21"/>
    <p:sldId id="275" r:id="rId22"/>
    <p:sldId id="276" r:id="rId23"/>
    <p:sldId id="277" r:id="rId24"/>
    <p:sldId id="278" r:id="rId25"/>
    <p:sldId id="279" r:id="rId26"/>
    <p:sldId id="281"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2"/>
    <p:restoredTop sz="94643"/>
  </p:normalViewPr>
  <p:slideViewPr>
    <p:cSldViewPr snapToGrid="0" snapToObjects="1">
      <p:cViewPr varScale="1">
        <p:scale>
          <a:sx n="67" d="100"/>
          <a:sy n="67" d="100"/>
        </p:scale>
        <p:origin x="8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ISURVE\OneDrive%20-%20Helsingin%20kaupunki\Nuoret%20ja%20ymp&#228;rist&#246;tunteet%20hanke\VIESTINT&#196;\Kyselynvastauksi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Taul2!$C$1</c:f>
              <c:strCache>
                <c:ptCount val="1"/>
              </c:strCache>
            </c:strRef>
          </c:tx>
          <c:spPr>
            <a:solidFill>
              <a:schemeClr val="accent1">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Taul2!$B$2:$B$24</c:f>
              <c:strCache>
                <c:ptCount val="23"/>
                <c:pt idx="1">
                  <c:v>runopaja (esim. sanomalehtien otsikoista ilmasto- ja ympäristöaiheisten runojen tekeminen)</c:v>
                </c:pt>
                <c:pt idx="2">
                  <c:v>ympäristötunteiden käsittely/tunnistaminen -työpaja</c:v>
                </c:pt>
                <c:pt idx="3">
                  <c:v>joku muu, kerron vapaa sana osiossa</c:v>
                </c:pt>
                <c:pt idx="4">
                  <c:v>ympäristöaiheinen suunnistusvisa</c:v>
                </c:pt>
                <c:pt idx="5">
                  <c:v>faktan tarkistus -työpaja (käydään läpi yleisiä ilmasto- ja ympäristöväittämiä faktantarkistuksella)</c:v>
                </c:pt>
                <c:pt idx="6">
                  <c:v>ilmastolukupiiri</c:v>
                </c:pt>
                <c:pt idx="7">
                  <c:v>kirjoituspaja (esim. mielipidekirjoitusten tekeminen, päättäjille kirjoittaminen, omien tunteiden sanoittaminen)</c:v>
                </c:pt>
                <c:pt idx="8">
                  <c:v>ympäristö/ilmastoaiheinen valokuva/taidekilpailu ja näyttely</c:v>
                </c:pt>
                <c:pt idx="9">
                  <c:v>metsät ja päästökompensaatiot</c:v>
                </c:pt>
                <c:pt idx="10">
                  <c:v>paneelikeskustelu</c:v>
                </c:pt>
                <c:pt idx="11">
                  <c:v>lyriikka-/räppipaja</c:v>
                </c:pt>
                <c:pt idx="12">
                  <c:v>sarjakuvapaja</c:v>
                </c:pt>
                <c:pt idx="13">
                  <c:v>kestävä kulutus -työpaja/tapahtuma</c:v>
                </c:pt>
                <c:pt idx="14">
                  <c:v>aktivismi</c:v>
                </c:pt>
                <c:pt idx="15">
                  <c:v>ruoka aiheinen työpaja/tapahtuma</c:v>
                </c:pt>
                <c:pt idx="16">
                  <c:v>meemipaja</c:v>
                </c:pt>
                <c:pt idx="17">
                  <c:v>ilmasto ja ympäristö mediassa -työpaja/tapahtuma</c:v>
                </c:pt>
                <c:pt idx="18">
                  <c:v>tulevaisuus -työpaja (pohditaan millaista elämä voi olla tulevaisuudessa)</c:v>
                </c:pt>
                <c:pt idx="19">
                  <c:v>kierrätystapahtuma (kuten roskien kerääminen lähiympäristöstä tai kierrätystaiteen tekeminen)</c:v>
                </c:pt>
                <c:pt idx="20">
                  <c:v>ilmastolakko</c:v>
                </c:pt>
                <c:pt idx="21">
                  <c:v>vaatepaja/vaatteita ja pikamuotia koskeva tapahtuma</c:v>
                </c:pt>
                <c:pt idx="22">
                  <c:v>ympäristö- tai ilmastoaiheinen dokumentti-ilta</c:v>
                </c:pt>
              </c:strCache>
            </c:strRef>
          </c:cat>
          <c:val>
            <c:numRef>
              <c:f>Taul2!$C$2:$C$24</c:f>
              <c:numCache>
                <c:formatCode>General</c:formatCode>
                <c:ptCount val="23"/>
                <c:pt idx="1">
                  <c:v>3</c:v>
                </c:pt>
                <c:pt idx="2">
                  <c:v>3</c:v>
                </c:pt>
                <c:pt idx="3">
                  <c:v>4</c:v>
                </c:pt>
                <c:pt idx="4">
                  <c:v>7</c:v>
                </c:pt>
                <c:pt idx="5">
                  <c:v>10</c:v>
                </c:pt>
                <c:pt idx="6">
                  <c:v>10</c:v>
                </c:pt>
                <c:pt idx="7">
                  <c:v>10</c:v>
                </c:pt>
                <c:pt idx="8">
                  <c:v>10</c:v>
                </c:pt>
                <c:pt idx="9">
                  <c:v>12</c:v>
                </c:pt>
                <c:pt idx="10">
                  <c:v>12</c:v>
                </c:pt>
                <c:pt idx="11">
                  <c:v>13</c:v>
                </c:pt>
                <c:pt idx="12">
                  <c:v>14</c:v>
                </c:pt>
                <c:pt idx="13">
                  <c:v>15</c:v>
                </c:pt>
                <c:pt idx="14">
                  <c:v>15</c:v>
                </c:pt>
                <c:pt idx="15">
                  <c:v>15</c:v>
                </c:pt>
                <c:pt idx="16">
                  <c:v>15</c:v>
                </c:pt>
                <c:pt idx="17">
                  <c:v>17</c:v>
                </c:pt>
                <c:pt idx="18">
                  <c:v>18</c:v>
                </c:pt>
                <c:pt idx="19">
                  <c:v>21</c:v>
                </c:pt>
                <c:pt idx="20">
                  <c:v>21</c:v>
                </c:pt>
                <c:pt idx="21">
                  <c:v>23</c:v>
                </c:pt>
                <c:pt idx="22">
                  <c:v>24</c:v>
                </c:pt>
              </c:numCache>
            </c:numRef>
          </c:val>
          <c:extLst>
            <c:ext xmlns:c16="http://schemas.microsoft.com/office/drawing/2014/chart" uri="{C3380CC4-5D6E-409C-BE32-E72D297353CC}">
              <c16:uniqueId val="{00000000-889E-412A-8936-0ED5EDBE5E6C}"/>
            </c:ext>
          </c:extLst>
        </c:ser>
        <c:dLbls>
          <c:showLegendKey val="0"/>
          <c:showVal val="0"/>
          <c:showCatName val="0"/>
          <c:showSerName val="0"/>
          <c:showPercent val="0"/>
          <c:showBubbleSize val="0"/>
        </c:dLbls>
        <c:gapWidth val="182"/>
        <c:axId val="519600496"/>
        <c:axId val="519600824"/>
      </c:barChart>
      <c:catAx>
        <c:axId val="51960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i-FI"/>
          </a:p>
        </c:txPr>
        <c:crossAx val="519600824"/>
        <c:crosses val="autoZero"/>
        <c:auto val="1"/>
        <c:lblAlgn val="ctr"/>
        <c:lblOffset val="100"/>
        <c:noMultiLvlLbl val="0"/>
      </c:catAx>
      <c:valAx>
        <c:axId val="519600824"/>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i-FI"/>
          </a:p>
        </c:txPr>
        <c:crossAx val="519600496"/>
        <c:crosses val="autoZero"/>
        <c:crossBetween val="between"/>
      </c:valAx>
      <c:spPr>
        <a:noFill/>
        <a:ln>
          <a:noFill/>
        </a:ln>
        <a:effectLst/>
      </c:spPr>
    </c:plotArea>
    <c:plotVisOnly val="1"/>
    <c:dispBlanksAs val="gap"/>
    <c:showDLblsOverMax val="0"/>
  </c:chart>
  <c:spPr>
    <a:noFill/>
    <a:ln>
      <a:noFill/>
    </a:ln>
    <a:effectLst/>
  </c:spPr>
  <c:txPr>
    <a:bodyPr/>
    <a:lstStyle/>
    <a:p>
      <a:pPr>
        <a:defRPr sz="1050" b="1">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9D4B5-FFF8-9949-AFA1-F9D24F612707}" type="datetimeFigureOut">
              <a:rPr lang="fi-FI" smtClean="0"/>
              <a:t>14.10.2025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AC798-D2A7-2544-A1C8-0365207E0927}" type="slidenum">
              <a:rPr lang="fi-FI" smtClean="0"/>
              <a:t>‹#›</a:t>
            </a:fld>
            <a:endParaRPr lang="fi-FI"/>
          </a:p>
        </p:txBody>
      </p:sp>
    </p:spTree>
    <p:extLst>
      <p:ext uri="{BB962C8B-B14F-4D97-AF65-F5344CB8AC3E}">
        <p14:creationId xmlns:p14="http://schemas.microsoft.com/office/powerpoint/2010/main" val="413363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2</a:t>
            </a:fld>
            <a:endParaRPr lang="fi-FI"/>
          </a:p>
        </p:txBody>
      </p:sp>
    </p:spTree>
    <p:extLst>
      <p:ext uri="{BB962C8B-B14F-4D97-AF65-F5344CB8AC3E}">
        <p14:creationId xmlns:p14="http://schemas.microsoft.com/office/powerpoint/2010/main" val="70309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11</a:t>
            </a:fld>
            <a:endParaRPr lang="fi-FI"/>
          </a:p>
        </p:txBody>
      </p:sp>
    </p:spTree>
    <p:extLst>
      <p:ext uri="{BB962C8B-B14F-4D97-AF65-F5344CB8AC3E}">
        <p14:creationId xmlns:p14="http://schemas.microsoft.com/office/powerpoint/2010/main" val="382379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12</a:t>
            </a:fld>
            <a:endParaRPr lang="fi-FI"/>
          </a:p>
        </p:txBody>
      </p:sp>
    </p:spTree>
    <p:extLst>
      <p:ext uri="{BB962C8B-B14F-4D97-AF65-F5344CB8AC3E}">
        <p14:creationId xmlns:p14="http://schemas.microsoft.com/office/powerpoint/2010/main" val="352501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13</a:t>
            </a:fld>
            <a:endParaRPr lang="fi-FI"/>
          </a:p>
        </p:txBody>
      </p:sp>
    </p:spTree>
    <p:extLst>
      <p:ext uri="{BB962C8B-B14F-4D97-AF65-F5344CB8AC3E}">
        <p14:creationId xmlns:p14="http://schemas.microsoft.com/office/powerpoint/2010/main" val="1179570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14</a:t>
            </a:fld>
            <a:endParaRPr lang="fi-FI"/>
          </a:p>
        </p:txBody>
      </p:sp>
    </p:spTree>
    <p:extLst>
      <p:ext uri="{BB962C8B-B14F-4D97-AF65-F5344CB8AC3E}">
        <p14:creationId xmlns:p14="http://schemas.microsoft.com/office/powerpoint/2010/main" val="128843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15</a:t>
            </a:fld>
            <a:endParaRPr lang="fi-FI"/>
          </a:p>
        </p:txBody>
      </p:sp>
    </p:spTree>
    <p:extLst>
      <p:ext uri="{BB962C8B-B14F-4D97-AF65-F5344CB8AC3E}">
        <p14:creationId xmlns:p14="http://schemas.microsoft.com/office/powerpoint/2010/main" val="127587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16</a:t>
            </a:fld>
            <a:endParaRPr lang="fi-FI"/>
          </a:p>
        </p:txBody>
      </p:sp>
    </p:spTree>
    <p:extLst>
      <p:ext uri="{BB962C8B-B14F-4D97-AF65-F5344CB8AC3E}">
        <p14:creationId xmlns:p14="http://schemas.microsoft.com/office/powerpoint/2010/main" val="80976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17</a:t>
            </a:fld>
            <a:endParaRPr lang="fi-FI"/>
          </a:p>
        </p:txBody>
      </p:sp>
    </p:spTree>
    <p:extLst>
      <p:ext uri="{BB962C8B-B14F-4D97-AF65-F5344CB8AC3E}">
        <p14:creationId xmlns:p14="http://schemas.microsoft.com/office/powerpoint/2010/main" val="3553376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18</a:t>
            </a:fld>
            <a:endParaRPr lang="fi-FI"/>
          </a:p>
        </p:txBody>
      </p:sp>
    </p:spTree>
    <p:extLst>
      <p:ext uri="{BB962C8B-B14F-4D97-AF65-F5344CB8AC3E}">
        <p14:creationId xmlns:p14="http://schemas.microsoft.com/office/powerpoint/2010/main" val="259398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19</a:t>
            </a:fld>
            <a:endParaRPr lang="fi-FI"/>
          </a:p>
        </p:txBody>
      </p:sp>
    </p:spTree>
    <p:extLst>
      <p:ext uri="{BB962C8B-B14F-4D97-AF65-F5344CB8AC3E}">
        <p14:creationId xmlns:p14="http://schemas.microsoft.com/office/powerpoint/2010/main" val="1711729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20</a:t>
            </a:fld>
            <a:endParaRPr lang="fi-FI"/>
          </a:p>
        </p:txBody>
      </p:sp>
    </p:spTree>
    <p:extLst>
      <p:ext uri="{BB962C8B-B14F-4D97-AF65-F5344CB8AC3E}">
        <p14:creationId xmlns:p14="http://schemas.microsoft.com/office/powerpoint/2010/main" val="144783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3</a:t>
            </a:fld>
            <a:endParaRPr lang="fi-FI"/>
          </a:p>
        </p:txBody>
      </p:sp>
    </p:spTree>
    <p:extLst>
      <p:ext uri="{BB962C8B-B14F-4D97-AF65-F5344CB8AC3E}">
        <p14:creationId xmlns:p14="http://schemas.microsoft.com/office/powerpoint/2010/main" val="232476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21</a:t>
            </a:fld>
            <a:endParaRPr lang="fi-FI"/>
          </a:p>
        </p:txBody>
      </p:sp>
    </p:spTree>
    <p:extLst>
      <p:ext uri="{BB962C8B-B14F-4D97-AF65-F5344CB8AC3E}">
        <p14:creationId xmlns:p14="http://schemas.microsoft.com/office/powerpoint/2010/main" val="94405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22</a:t>
            </a:fld>
            <a:endParaRPr lang="fi-FI"/>
          </a:p>
        </p:txBody>
      </p:sp>
    </p:spTree>
    <p:extLst>
      <p:ext uri="{BB962C8B-B14F-4D97-AF65-F5344CB8AC3E}">
        <p14:creationId xmlns:p14="http://schemas.microsoft.com/office/powerpoint/2010/main" val="3808508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23</a:t>
            </a:fld>
            <a:endParaRPr lang="fi-FI"/>
          </a:p>
        </p:txBody>
      </p:sp>
    </p:spTree>
    <p:extLst>
      <p:ext uri="{BB962C8B-B14F-4D97-AF65-F5344CB8AC3E}">
        <p14:creationId xmlns:p14="http://schemas.microsoft.com/office/powerpoint/2010/main" val="163472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24</a:t>
            </a:fld>
            <a:endParaRPr lang="fi-FI"/>
          </a:p>
        </p:txBody>
      </p:sp>
    </p:spTree>
    <p:extLst>
      <p:ext uri="{BB962C8B-B14F-4D97-AF65-F5344CB8AC3E}">
        <p14:creationId xmlns:p14="http://schemas.microsoft.com/office/powerpoint/2010/main" val="123610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4</a:t>
            </a:fld>
            <a:endParaRPr lang="fi-FI"/>
          </a:p>
        </p:txBody>
      </p:sp>
    </p:spTree>
    <p:extLst>
      <p:ext uri="{BB962C8B-B14F-4D97-AF65-F5344CB8AC3E}">
        <p14:creationId xmlns:p14="http://schemas.microsoft.com/office/powerpoint/2010/main" val="117716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5</a:t>
            </a:fld>
            <a:endParaRPr lang="fi-FI"/>
          </a:p>
        </p:txBody>
      </p:sp>
    </p:spTree>
    <p:extLst>
      <p:ext uri="{BB962C8B-B14F-4D97-AF65-F5344CB8AC3E}">
        <p14:creationId xmlns:p14="http://schemas.microsoft.com/office/powerpoint/2010/main" val="155791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6</a:t>
            </a:fld>
            <a:endParaRPr lang="fi-FI"/>
          </a:p>
        </p:txBody>
      </p:sp>
    </p:spTree>
    <p:extLst>
      <p:ext uri="{BB962C8B-B14F-4D97-AF65-F5344CB8AC3E}">
        <p14:creationId xmlns:p14="http://schemas.microsoft.com/office/powerpoint/2010/main" val="257126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7</a:t>
            </a:fld>
            <a:endParaRPr lang="fi-FI"/>
          </a:p>
        </p:txBody>
      </p:sp>
    </p:spTree>
    <p:extLst>
      <p:ext uri="{BB962C8B-B14F-4D97-AF65-F5344CB8AC3E}">
        <p14:creationId xmlns:p14="http://schemas.microsoft.com/office/powerpoint/2010/main" val="175838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8</a:t>
            </a:fld>
            <a:endParaRPr lang="fi-FI"/>
          </a:p>
        </p:txBody>
      </p:sp>
    </p:spTree>
    <p:extLst>
      <p:ext uri="{BB962C8B-B14F-4D97-AF65-F5344CB8AC3E}">
        <p14:creationId xmlns:p14="http://schemas.microsoft.com/office/powerpoint/2010/main" val="112362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9</a:t>
            </a:fld>
            <a:endParaRPr lang="fi-FI"/>
          </a:p>
        </p:txBody>
      </p:sp>
    </p:spTree>
    <p:extLst>
      <p:ext uri="{BB962C8B-B14F-4D97-AF65-F5344CB8AC3E}">
        <p14:creationId xmlns:p14="http://schemas.microsoft.com/office/powerpoint/2010/main" val="140616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08AC798-D2A7-2544-A1C8-0365207E0927}" type="slidenum">
              <a:rPr lang="fi-FI" smtClean="0"/>
              <a:t>10</a:t>
            </a:fld>
            <a:endParaRPr lang="fi-FI"/>
          </a:p>
        </p:txBody>
      </p:sp>
    </p:spTree>
    <p:extLst>
      <p:ext uri="{BB962C8B-B14F-4D97-AF65-F5344CB8AC3E}">
        <p14:creationId xmlns:p14="http://schemas.microsoft.com/office/powerpoint/2010/main" val="378719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3474" y="2511973"/>
            <a:ext cx="11012939" cy="3774490"/>
          </a:xfrm>
        </p:spPr>
        <p:txBody>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sp>
        <p:nvSpPr>
          <p:cNvPr id="5" name="Footer Placeholder 4"/>
          <p:cNvSpPr>
            <a:spLocks noGrp="1"/>
          </p:cNvSpPr>
          <p:nvPr>
            <p:ph type="ftr" sz="quarter" idx="11"/>
          </p:nvPr>
        </p:nvSpPr>
        <p:spPr>
          <a:xfrm>
            <a:off x="583475" y="6379285"/>
            <a:ext cx="6247631" cy="379883"/>
          </a:xfrm>
        </p:spPr>
        <p:txBody>
          <a:bodyPr/>
          <a:lstStyle/>
          <a:p>
            <a:endParaRPr lang="en-US" dirty="0"/>
          </a:p>
        </p:txBody>
      </p:sp>
      <p:sp>
        <p:nvSpPr>
          <p:cNvPr id="6" name="Slide Number Placeholder 5"/>
          <p:cNvSpPr>
            <a:spLocks noGrp="1"/>
          </p:cNvSpPr>
          <p:nvPr>
            <p:ph type="sldNum" sz="quarter" idx="12"/>
          </p:nvPr>
        </p:nvSpPr>
        <p:spPr>
          <a:xfrm>
            <a:off x="8762371" y="6394043"/>
            <a:ext cx="2844800" cy="365125"/>
          </a:xfrm>
        </p:spPr>
        <p:txBody>
          <a:bodyPr/>
          <a:lstStyle/>
          <a:p>
            <a:fld id="{A421937A-DDF2-624E-BA36-382C86B6C85D}" type="slidenum">
              <a:rPr lang="en-US" smtClean="0"/>
              <a:t>‹#›</a:t>
            </a:fld>
            <a:endParaRPr lang="en-US"/>
          </a:p>
        </p:txBody>
      </p:sp>
      <p:sp>
        <p:nvSpPr>
          <p:cNvPr id="8" name="Otsikko 1">
            <a:extLst>
              <a:ext uri="{FF2B5EF4-FFF2-40B4-BE49-F238E27FC236}">
                <a16:creationId xmlns:a16="http://schemas.microsoft.com/office/drawing/2014/main" id="{2681B212-3452-BF4B-B0B6-B62FD23FE50C}"/>
              </a:ext>
            </a:extLst>
          </p:cNvPr>
          <p:cNvSpPr>
            <a:spLocks noGrp="1"/>
          </p:cNvSpPr>
          <p:nvPr>
            <p:ph type="ctrTitle"/>
          </p:nvPr>
        </p:nvSpPr>
        <p:spPr>
          <a:xfrm>
            <a:off x="583474" y="210207"/>
            <a:ext cx="7456939" cy="2301765"/>
          </a:xfrm>
          <a:prstGeom prst="rect">
            <a:avLst/>
          </a:prstGeom>
        </p:spPr>
        <p:txBody>
          <a:bodyPr>
            <a:normAutofit/>
          </a:bodyPr>
          <a:lstStyle>
            <a:lvl1pPr algn="l">
              <a:defRPr sz="5000" b="1" i="0" baseline="0"/>
            </a:lvl1pPr>
          </a:lstStyle>
          <a:p>
            <a:endParaRPr lang="fi-FI" sz="4800"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532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1937A-DDF2-624E-BA36-382C86B6C85D}" type="slidenum">
              <a:rPr lang="en-US" smtClean="0"/>
              <a:t>‹#›</a:t>
            </a:fld>
            <a:endParaRPr lang="en-US"/>
          </a:p>
        </p:txBody>
      </p:sp>
    </p:spTree>
    <p:extLst>
      <p:ext uri="{BB962C8B-B14F-4D97-AF65-F5344CB8AC3E}">
        <p14:creationId xmlns:p14="http://schemas.microsoft.com/office/powerpoint/2010/main" val="2680554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8EE8D4CF-960E-F54A-8916-484E11DA6400}"/>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2511975"/>
            <a:ext cx="11091917" cy="3720658"/>
          </a:xfrm>
          <a:prstGeom prst="rect">
            <a:avLst/>
          </a:prstGeom>
        </p:spPr>
        <p:txBody>
          <a:bodyPr vert="horz" lIns="91440" tIns="45720" rIns="91440" bIns="45720" rtlCol="0">
            <a:normAutofit/>
          </a:bodyPr>
          <a:lstStyle/>
          <a:p>
            <a:pPr lvl="0"/>
            <a:r>
              <a:rPr lang="fi-FI" dirty="0"/>
              <a:t>Muokkaa tekstin perustyylejä
toinen taso
kolmas taso
neljäs taso
viides taso</a:t>
            </a:r>
            <a:endParaRPr lang="en-US" dirty="0"/>
          </a:p>
        </p:txBody>
      </p:sp>
      <p:sp>
        <p:nvSpPr>
          <p:cNvPr id="5" name="Footer Placeholder 4"/>
          <p:cNvSpPr>
            <a:spLocks noGrp="1"/>
          </p:cNvSpPr>
          <p:nvPr>
            <p:ph type="ftr" sz="quarter" idx="3"/>
          </p:nvPr>
        </p:nvSpPr>
        <p:spPr>
          <a:xfrm>
            <a:off x="4179613" y="6286463"/>
            <a:ext cx="3860800" cy="365125"/>
          </a:xfrm>
          <a:prstGeom prst="rect">
            <a:avLst/>
          </a:prstGeom>
        </p:spPr>
        <p:txBody>
          <a:bodyPr vert="horz" lIns="91440" tIns="45720" rIns="91440" bIns="45720" rtlCol="0" anchor="ctr"/>
          <a:lstStyle>
            <a:lvl1pPr algn="ctr">
              <a:defRPr sz="1000"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51613" y="6286463"/>
            <a:ext cx="284480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fld id="{A421937A-DDF2-624E-BA36-382C86B6C85D}" type="slidenum">
              <a:rPr lang="en-US" smtClean="0"/>
              <a:pPr/>
              <a:t>‹#›</a:t>
            </a:fld>
            <a:endParaRPr lang="en-US" dirty="0"/>
          </a:p>
        </p:txBody>
      </p:sp>
      <p:sp>
        <p:nvSpPr>
          <p:cNvPr id="7" name="Otsikon paikkamerkki 6">
            <a:extLst>
              <a:ext uri="{FF2B5EF4-FFF2-40B4-BE49-F238E27FC236}">
                <a16:creationId xmlns:a16="http://schemas.microsoft.com/office/drawing/2014/main" id="{7EF24EC7-0886-CE4F-B48D-D95C09CACCAD}"/>
              </a:ext>
            </a:extLst>
          </p:cNvPr>
          <p:cNvSpPr>
            <a:spLocks noGrp="1"/>
          </p:cNvSpPr>
          <p:nvPr>
            <p:ph type="title"/>
          </p:nvPr>
        </p:nvSpPr>
        <p:spPr>
          <a:xfrm>
            <a:off x="609602" y="178682"/>
            <a:ext cx="7210892" cy="2312273"/>
          </a:xfrm>
          <a:prstGeom prst="rect">
            <a:avLst/>
          </a:prstGeom>
        </p:spPr>
        <p:txBody>
          <a:bodyPr vert="horz" lIns="91440" tIns="45720" rIns="91440" bIns="45720" rtlCol="0" anchor="ctr">
            <a:noAutofit/>
          </a:bodyPr>
          <a:lstStyle/>
          <a:p>
            <a:endParaRPr lang="fi-FI" dirty="0"/>
          </a:p>
        </p:txBody>
      </p:sp>
      <p:pic>
        <p:nvPicPr>
          <p:cNvPr id="11" name="Kuva 10">
            <a:extLst>
              <a:ext uri="{FF2B5EF4-FFF2-40B4-BE49-F238E27FC236}">
                <a16:creationId xmlns:a16="http://schemas.microsoft.com/office/drawing/2014/main" id="{46D8E182-FE50-BF48-A1E7-44A537309376}"/>
              </a:ext>
            </a:extLst>
          </p:cNvPr>
          <p:cNvPicPr>
            <a:picLocks noChangeAspect="1"/>
          </p:cNvPicPr>
          <p:nvPr userDrawn="1"/>
        </p:nvPicPr>
        <p:blipFill>
          <a:blip r:embed="rId5"/>
          <a:stretch>
            <a:fillRect/>
          </a:stretch>
        </p:blipFill>
        <p:spPr>
          <a:xfrm>
            <a:off x="8374569" y="234439"/>
            <a:ext cx="3515276" cy="2374469"/>
          </a:xfrm>
          <a:prstGeom prst="rect">
            <a:avLst/>
          </a:prstGeom>
        </p:spPr>
      </p:pic>
    </p:spTree>
    <p:extLst>
      <p:ext uri="{BB962C8B-B14F-4D97-AF65-F5344CB8AC3E}">
        <p14:creationId xmlns:p14="http://schemas.microsoft.com/office/powerpoint/2010/main" val="3875762081"/>
      </p:ext>
    </p:extLst>
  </p:cSld>
  <p:clrMap bg1="lt1" tx1="dk1" bg2="lt2" tx2="dk2" accent1="accent1" accent2="accent2" accent3="accent3" accent4="accent4" accent5="accent5" accent6="accent6" hlink="hlink" folHlink="folHlink"/>
  <p:sldLayoutIdLst>
    <p:sldLayoutId id="2147483678" r:id="rId1"/>
    <p:sldLayoutId id="2147483684" r:id="rId2"/>
  </p:sldLayoutIdLst>
  <p:txStyles>
    <p:titleStyle>
      <a:lvl1pPr algn="l" defTabSz="457200" rtl="0" eaLnBrk="1" latinLnBrk="0" hangingPunct="1">
        <a:spcBef>
          <a:spcPct val="0"/>
        </a:spcBef>
        <a:buNone/>
        <a:defRPr sz="5000" b="1" i="0" kern="1200" baseline="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2400" b="0" i="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b="0" i="0" kern="1200">
          <a:solidFill>
            <a:srgbClr val="3376BA"/>
          </a:solidFill>
          <a:latin typeface="+mn-lt"/>
          <a:ea typeface="+mn-ea"/>
          <a:cs typeface="+mn-cs"/>
        </a:defRPr>
      </a:lvl2pPr>
      <a:lvl3pPr marL="1143000" indent="-228600" algn="l" defTabSz="457200" rtl="0" eaLnBrk="1" latinLnBrk="0" hangingPunct="1">
        <a:spcBef>
          <a:spcPct val="20000"/>
        </a:spcBef>
        <a:buFont typeface="Arial"/>
        <a:buChar char="•"/>
        <a:defRPr sz="2400" b="0" i="0" kern="1200">
          <a:solidFill>
            <a:srgbClr val="3376BA"/>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rgbClr val="3376BA"/>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rgbClr val="3376B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BE82E15-CDA0-0244-A494-CA23BC642DCE}"/>
              </a:ext>
            </a:extLst>
          </p:cNvPr>
          <p:cNvSpPr>
            <a:spLocks noGrp="1"/>
          </p:cNvSpPr>
          <p:nvPr>
            <p:ph type="subTitle" idx="1"/>
          </p:nvPr>
        </p:nvSpPr>
        <p:spPr>
          <a:xfrm>
            <a:off x="1619755" y="4671521"/>
            <a:ext cx="8952492" cy="640802"/>
          </a:xfrm>
        </p:spPr>
        <p:txBody>
          <a:bodyPr>
            <a:normAutofit/>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fi-FI" sz="2800" dirty="0"/>
              <a:t>Nuoret ja ympäristötunteet –hanke 2021-2022</a:t>
            </a:r>
            <a:endParaRPr lang="en-US" sz="2800" dirty="0"/>
          </a:p>
        </p:txBody>
      </p:sp>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42937" y="2457450"/>
            <a:ext cx="10906125" cy="2344463"/>
          </a:xfrm>
          <a:prstGeom prst="rect">
            <a:avLst/>
          </a:prstGeom>
        </p:spPr>
        <p:txBody>
          <a:bodyPr>
            <a:noAutofit/>
          </a:bodyPr>
          <a:lstStyle>
            <a:lvl1pPr algn="l">
              <a:defRPr/>
            </a:lvl1pPr>
          </a:lstStyle>
          <a:p>
            <a:pPr algn="ctr"/>
            <a:r>
              <a:rPr lang="fi-FI" sz="6600" i="0" dirty="0">
                <a:solidFill>
                  <a:srgbClr val="242424"/>
                </a:solidFill>
                <a:effectLst/>
                <a:latin typeface="+mj-lt"/>
              </a:rPr>
              <a:t>Ympäristö- ja ilmastokysely </a:t>
            </a:r>
            <a:br>
              <a:rPr lang="fi-FI" sz="6600" i="0" dirty="0">
                <a:solidFill>
                  <a:srgbClr val="242424"/>
                </a:solidFill>
                <a:effectLst/>
                <a:latin typeface="+mj-lt"/>
              </a:rPr>
            </a:br>
            <a:r>
              <a:rPr lang="fi-FI" sz="6600" i="0" dirty="0">
                <a:solidFill>
                  <a:srgbClr val="242424"/>
                </a:solidFill>
                <a:effectLst/>
                <a:latin typeface="+mj-lt"/>
              </a:rPr>
              <a:t>13–20-vuotiaille nuorille</a:t>
            </a:r>
            <a:endParaRPr lang="fi-FI" sz="6600" dirty="0">
              <a:solidFill>
                <a:schemeClr val="tx1">
                  <a:lumMod val="85000"/>
                  <a:lumOff val="15000"/>
                </a:schemeClr>
              </a:solidFill>
              <a:latin typeface="+mj-lt"/>
              <a:cs typeface="Calibri" panose="020F0502020204030204" pitchFamily="34" charset="0"/>
            </a:endParaRPr>
          </a:p>
        </p:txBody>
      </p:sp>
      <p:pic>
        <p:nvPicPr>
          <p:cNvPr id="12" name="Kuva 11">
            <a:extLst>
              <a:ext uri="{FF2B5EF4-FFF2-40B4-BE49-F238E27FC236}">
                <a16:creationId xmlns:a16="http://schemas.microsoft.com/office/drawing/2014/main" id="{866FB5E0-AD83-4B97-B17B-D471EC200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6284" y="5989818"/>
            <a:ext cx="1366223" cy="766806"/>
          </a:xfrm>
          <a:prstGeom prst="rect">
            <a:avLst/>
          </a:prstGeom>
        </p:spPr>
      </p:pic>
      <p:pic>
        <p:nvPicPr>
          <p:cNvPr id="13" name="Kuva 12">
            <a:extLst>
              <a:ext uri="{FF2B5EF4-FFF2-40B4-BE49-F238E27FC236}">
                <a16:creationId xmlns:a16="http://schemas.microsoft.com/office/drawing/2014/main" id="{F7C1D620-3892-4FE4-B446-65C25D8FECC2}"/>
              </a:ext>
            </a:extLst>
          </p:cNvPr>
          <p:cNvPicPr>
            <a:picLocks noChangeAspect="1"/>
          </p:cNvPicPr>
          <p:nvPr/>
        </p:nvPicPr>
        <p:blipFill>
          <a:blip r:embed="rId3"/>
          <a:stretch>
            <a:fillRect/>
          </a:stretch>
        </p:blipFill>
        <p:spPr>
          <a:xfrm>
            <a:off x="3119607" y="6099917"/>
            <a:ext cx="1154652" cy="481105"/>
          </a:xfrm>
          <a:prstGeom prst="rect">
            <a:avLst/>
          </a:prstGeom>
        </p:spPr>
      </p:pic>
      <p:pic>
        <p:nvPicPr>
          <p:cNvPr id="14" name="Kuva 13">
            <a:extLst>
              <a:ext uri="{FF2B5EF4-FFF2-40B4-BE49-F238E27FC236}">
                <a16:creationId xmlns:a16="http://schemas.microsoft.com/office/drawing/2014/main" id="{BD31EA7D-DE23-4394-A004-181C98FC78B3}"/>
              </a:ext>
            </a:extLst>
          </p:cNvPr>
          <p:cNvPicPr>
            <a:picLocks noChangeAspect="1"/>
          </p:cNvPicPr>
          <p:nvPr/>
        </p:nvPicPr>
        <p:blipFill>
          <a:blip r:embed="rId4"/>
          <a:stretch>
            <a:fillRect/>
          </a:stretch>
        </p:blipFill>
        <p:spPr>
          <a:xfrm>
            <a:off x="4564060" y="6198618"/>
            <a:ext cx="1018037" cy="269306"/>
          </a:xfrm>
          <a:prstGeom prst="rect">
            <a:avLst/>
          </a:prstGeom>
        </p:spPr>
      </p:pic>
      <p:pic>
        <p:nvPicPr>
          <p:cNvPr id="15" name="Kuva 14">
            <a:extLst>
              <a:ext uri="{FF2B5EF4-FFF2-40B4-BE49-F238E27FC236}">
                <a16:creationId xmlns:a16="http://schemas.microsoft.com/office/drawing/2014/main" id="{716103D4-AAF1-4FA0-940F-E24CBB8A3F18}"/>
              </a:ext>
            </a:extLst>
          </p:cNvPr>
          <p:cNvPicPr>
            <a:picLocks noChangeAspect="1"/>
          </p:cNvPicPr>
          <p:nvPr/>
        </p:nvPicPr>
        <p:blipFill>
          <a:blip r:embed="rId5"/>
          <a:stretch>
            <a:fillRect/>
          </a:stretch>
        </p:blipFill>
        <p:spPr>
          <a:xfrm>
            <a:off x="5802203" y="5785502"/>
            <a:ext cx="1522999" cy="1072498"/>
          </a:xfrm>
          <a:prstGeom prst="rect">
            <a:avLst/>
          </a:prstGeom>
        </p:spPr>
      </p:pic>
      <p:pic>
        <p:nvPicPr>
          <p:cNvPr id="16" name="Kuva 15">
            <a:extLst>
              <a:ext uri="{FF2B5EF4-FFF2-40B4-BE49-F238E27FC236}">
                <a16:creationId xmlns:a16="http://schemas.microsoft.com/office/drawing/2014/main" id="{74AE5183-A597-4831-A9F4-479539D9EA8E}"/>
              </a:ext>
            </a:extLst>
          </p:cNvPr>
          <p:cNvPicPr>
            <a:picLocks noChangeAspect="1"/>
          </p:cNvPicPr>
          <p:nvPr/>
        </p:nvPicPr>
        <p:blipFill>
          <a:blip r:embed="rId6"/>
          <a:stretch>
            <a:fillRect/>
          </a:stretch>
        </p:blipFill>
        <p:spPr>
          <a:xfrm>
            <a:off x="7428093" y="6004722"/>
            <a:ext cx="2546541" cy="647848"/>
          </a:xfrm>
          <a:prstGeom prst="rect">
            <a:avLst/>
          </a:prstGeom>
        </p:spPr>
      </p:pic>
      <p:pic>
        <p:nvPicPr>
          <p:cNvPr id="17" name="Kuva 16">
            <a:extLst>
              <a:ext uri="{FF2B5EF4-FFF2-40B4-BE49-F238E27FC236}">
                <a16:creationId xmlns:a16="http://schemas.microsoft.com/office/drawing/2014/main" id="{2A602C66-EF0D-4613-BB8C-BB9D99BBBAD4}"/>
              </a:ext>
            </a:extLst>
          </p:cNvPr>
          <p:cNvPicPr>
            <a:picLocks noChangeAspect="1"/>
          </p:cNvPicPr>
          <p:nvPr/>
        </p:nvPicPr>
        <p:blipFill>
          <a:blip r:embed="rId7"/>
          <a:stretch>
            <a:fillRect/>
          </a:stretch>
        </p:blipFill>
        <p:spPr>
          <a:xfrm>
            <a:off x="10149260" y="5906419"/>
            <a:ext cx="756865" cy="756865"/>
          </a:xfrm>
          <a:prstGeom prst="rect">
            <a:avLst/>
          </a:prstGeom>
        </p:spPr>
      </p:pic>
    </p:spTree>
    <p:extLst>
      <p:ext uri="{BB962C8B-B14F-4D97-AF65-F5344CB8AC3E}">
        <p14:creationId xmlns:p14="http://schemas.microsoft.com/office/powerpoint/2010/main" val="208308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2037693"/>
          </a:xfrm>
          <a:prstGeom prst="rect">
            <a:avLst/>
          </a:prstGeom>
        </p:spPr>
        <p:txBody>
          <a:bodyPr>
            <a:noAutofit/>
          </a:bodyPr>
          <a:lstStyle>
            <a:lvl1pPr algn="l">
              <a:defRPr/>
            </a:lvl1pPr>
          </a:lstStyle>
          <a:p>
            <a:pPr>
              <a:lnSpc>
                <a:spcPct val="107000"/>
              </a:lnSpc>
              <a:spcAft>
                <a:spcPts val="800"/>
              </a:spcAft>
            </a:pPr>
            <a:r>
              <a:rPr lang="fi-FI" sz="3200" i="0" dirty="0">
                <a:solidFill>
                  <a:srgbClr val="212121"/>
                </a:solidFill>
                <a:effectLst/>
                <a:latin typeface="+mj-lt"/>
              </a:rPr>
              <a:t>3. Mitä kirjasto voisi tehdä näiden kysymysten ratkaisemiseksi? Millaisia työpajoja ja tapahtumia kirjasto voisi järjestää? Haluaisitko itse järjestää tällaisen työpajan tai tapahtuman kirjastossa? 1/4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524125"/>
            <a:ext cx="11068050" cy="3635547"/>
          </a:xfrm>
          <a:prstGeom prst="rect">
            <a:avLst/>
          </a:prstGeom>
          <a:noFill/>
        </p:spPr>
        <p:txBody>
          <a:bodyPr wrap="square" rtlCol="0">
            <a:spAutoFit/>
          </a:bodyPr>
          <a:lstStyle/>
          <a:p>
            <a:pPr marL="342900" lvl="0" indent="-342900">
              <a:lnSpc>
                <a:spcPct val="107000"/>
              </a:lnSpc>
              <a:buFont typeface="+mj-lt"/>
              <a:buAutoNum type="arabicPeriod"/>
            </a:pPr>
            <a:r>
              <a:rPr lang="fi-FI" dirty="0">
                <a:effectLst/>
                <a:latin typeface="Calibri" panose="020F0502020204030204" pitchFamily="34" charset="0"/>
                <a:ea typeface="Calibri" panose="020F0502020204030204" pitchFamily="34" charset="0"/>
                <a:cs typeface="Times New Roman" panose="02020603050405020304" pitchFamily="18" charset="0"/>
              </a:rPr>
              <a:t>Se olisi siistiä!</a:t>
            </a:r>
          </a:p>
          <a:p>
            <a:pPr marL="342900" lvl="0" indent="-342900">
              <a:lnSpc>
                <a:spcPct val="107000"/>
              </a:lnSpc>
              <a:buFont typeface="+mj-lt"/>
              <a:buAutoNum type="arabicPeriod"/>
            </a:pPr>
            <a:r>
              <a:rPr lang="fi-FI" dirty="0">
                <a:effectLst/>
                <a:latin typeface="Calibri" panose="020F0502020204030204" pitchFamily="34" charset="0"/>
                <a:ea typeface="Calibri" panose="020F0502020204030204" pitchFamily="34" charset="0"/>
                <a:cs typeface="Times New Roman" panose="02020603050405020304" pitchFamily="18" charset="0"/>
              </a:rPr>
              <a:t>Kirjastoissa voitaisiin järjestää puhetapahtumia, paneeleja, kutsua päättäjiä ja alan asiantuntijoita puhumaan ja kampanjoida muuten vaikka biohajoavia pusseja jakamalla. I</a:t>
            </a:r>
          </a:p>
          <a:p>
            <a:pPr marL="342900" lvl="0" indent="-342900">
              <a:lnSpc>
                <a:spcPct val="107000"/>
              </a:lnSpc>
              <a:buFont typeface="+mj-lt"/>
              <a:buAutoNum type="arabicPeriod"/>
            </a:pPr>
            <a:r>
              <a:rPr lang="fi-FI" dirty="0">
                <a:latin typeface="Calibri" panose="020F0502020204030204" pitchFamily="34" charset="0"/>
                <a:ea typeface="Calibri" panose="020F0502020204030204" pitchFamily="34" charset="0"/>
                <a:cs typeface="Times New Roman" panose="02020603050405020304" pitchFamily="18" charset="0"/>
              </a:rPr>
              <a:t>Y</a:t>
            </a:r>
            <a:r>
              <a:rPr lang="fi-FI" dirty="0">
                <a:effectLst/>
                <a:latin typeface="Calibri" panose="020F0502020204030204" pitchFamily="34" charset="0"/>
                <a:ea typeface="Calibri" panose="020F0502020204030204" pitchFamily="34" charset="0"/>
                <a:cs typeface="Times New Roman" panose="02020603050405020304" pitchFamily="18" charset="0"/>
              </a:rPr>
              <a:t>hteistyötä koulujen kanssa, tapahtuma torilla</a:t>
            </a:r>
          </a:p>
          <a:p>
            <a:pPr marL="342900" lvl="0" indent="-342900">
              <a:lnSpc>
                <a:spcPct val="107000"/>
              </a:lnSpc>
              <a:buFont typeface="+mj-lt"/>
              <a:buAutoNum type="arabicPeriod"/>
            </a:pPr>
            <a:r>
              <a:rPr lang="fi-FI" dirty="0">
                <a:effectLst/>
                <a:latin typeface="Calibri" panose="020F0502020204030204" pitchFamily="34" charset="0"/>
                <a:ea typeface="Calibri" panose="020F0502020204030204" pitchFamily="34" charset="0"/>
                <a:cs typeface="Times New Roman" panose="02020603050405020304" pitchFamily="18" charset="0"/>
              </a:rPr>
              <a:t>Voisi olla jotain tapahtumia liittyen esimerkiksi roskaamisen vähentämiseen</a:t>
            </a:r>
          </a:p>
          <a:p>
            <a:pPr marL="342900" lvl="0" indent="-342900">
              <a:lnSpc>
                <a:spcPct val="107000"/>
              </a:lnSpc>
              <a:buFont typeface="+mj-lt"/>
              <a:buAutoNum type="arabicPeriod"/>
            </a:pPr>
            <a:r>
              <a:rPr lang="fi-FI" dirty="0">
                <a:effectLst/>
                <a:latin typeface="Calibri" panose="020F0502020204030204" pitchFamily="34" charset="0"/>
                <a:ea typeface="Calibri" panose="020F0502020204030204" pitchFamily="34" charset="0"/>
                <a:cs typeface="Times New Roman" panose="02020603050405020304" pitchFamily="18" charset="0"/>
              </a:rPr>
              <a:t>tapahtumia missä kerrotaan näistä ongelmista ja miten ratkaista niitä</a:t>
            </a:r>
          </a:p>
          <a:p>
            <a:pPr marL="342900" lvl="0" indent="-342900">
              <a:lnSpc>
                <a:spcPct val="107000"/>
              </a:lnSpc>
              <a:buFont typeface="+mj-lt"/>
              <a:buAutoNum type="arabicPeriod"/>
            </a:pPr>
            <a:r>
              <a:rPr lang="fi-FI" dirty="0">
                <a:effectLst/>
                <a:latin typeface="Calibri" panose="020F0502020204030204" pitchFamily="34" charset="0"/>
                <a:ea typeface="Calibri" panose="020F0502020204030204" pitchFamily="34" charset="0"/>
                <a:cs typeface="Times New Roman" panose="02020603050405020304" pitchFamily="18" charset="0"/>
              </a:rPr>
              <a:t>Kirjastoon voitaisiin hankkia enemmän ilmastokysymyksiä käsitteleviä kirjoja sekä niitä voitaisiin mainostaa enemmän kirjastossa sekä alla olevia työpajoja voisi pitää kirjastossa:)</a:t>
            </a:r>
          </a:p>
          <a:p>
            <a:pPr marL="342900" lvl="0" indent="-342900">
              <a:lnSpc>
                <a:spcPct val="107000"/>
              </a:lnSpc>
              <a:buFont typeface="+mj-lt"/>
              <a:buAutoNum type="arabicPeriod"/>
            </a:pPr>
            <a:r>
              <a:rPr lang="fi-FI" dirty="0">
                <a:latin typeface="Calibri" panose="020F0502020204030204" pitchFamily="34" charset="0"/>
                <a:ea typeface="Calibri" panose="020F0502020204030204" pitchFamily="34" charset="0"/>
                <a:cs typeface="Times New Roman" panose="02020603050405020304" pitchFamily="18" charset="0"/>
              </a:rPr>
              <a:t>E</a:t>
            </a:r>
            <a:r>
              <a:rPr lang="fi-FI" dirty="0">
                <a:effectLst/>
                <a:latin typeface="Calibri" panose="020F0502020204030204" pitchFamily="34" charset="0"/>
                <a:ea typeface="Calibri" panose="020F0502020204030204" pitchFamily="34" charset="0"/>
                <a:cs typeface="Times New Roman" panose="02020603050405020304" pitchFamily="18" charset="0"/>
              </a:rPr>
              <a:t>n osaa sanoa</a:t>
            </a:r>
          </a:p>
          <a:p>
            <a:pPr marL="342900" lvl="0" indent="-342900">
              <a:lnSpc>
                <a:spcPct val="107000"/>
              </a:lnSpc>
              <a:buFont typeface="+mj-lt"/>
              <a:buAutoNum type="arabicPeriod"/>
            </a:pPr>
            <a:r>
              <a:rPr lang="fi-FI" dirty="0">
                <a:latin typeface="Calibri" panose="020F0502020204030204" pitchFamily="34" charset="0"/>
                <a:ea typeface="Calibri" panose="020F0502020204030204" pitchFamily="34" charset="0"/>
                <a:cs typeface="Times New Roman" panose="02020603050405020304" pitchFamily="18" charset="0"/>
              </a:rPr>
              <a:t>O</a:t>
            </a:r>
            <a:r>
              <a:rPr lang="fi-FI" dirty="0">
                <a:effectLst/>
                <a:latin typeface="Calibri" panose="020F0502020204030204" pitchFamily="34" charset="0"/>
                <a:ea typeface="Calibri" panose="020F0502020204030204" pitchFamily="34" charset="0"/>
                <a:cs typeface="Times New Roman" panose="02020603050405020304" pitchFamily="18" charset="0"/>
              </a:rPr>
              <a:t>ulun kaupunginhallituksen kanssa jotain</a:t>
            </a:r>
          </a:p>
          <a:p>
            <a:pPr marL="342900" lvl="0" indent="-342900">
              <a:lnSpc>
                <a:spcPct val="107000"/>
              </a:lnSpc>
              <a:buFont typeface="+mj-lt"/>
              <a:buAutoNum type="arabicPeriod"/>
            </a:pPr>
            <a:r>
              <a:rPr lang="fi-FI"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a:pPr>
            <a:r>
              <a:rPr lang="fi-FI" dirty="0">
                <a:effectLst/>
                <a:latin typeface="Calibri" panose="020F0502020204030204" pitchFamily="34" charset="0"/>
                <a:ea typeface="Calibri" panose="020F0502020204030204" pitchFamily="34" charset="0"/>
                <a:cs typeface="Times New Roman" panose="02020603050405020304" pitchFamily="18" charset="0"/>
              </a:rPr>
              <a:t> Kysymis-vastaus tapahtumia</a:t>
            </a:r>
          </a:p>
        </p:txBody>
      </p:sp>
    </p:spTree>
    <p:extLst>
      <p:ext uri="{BB962C8B-B14F-4D97-AF65-F5344CB8AC3E}">
        <p14:creationId xmlns:p14="http://schemas.microsoft.com/office/powerpoint/2010/main" val="321374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2037693"/>
          </a:xfrm>
          <a:prstGeom prst="rect">
            <a:avLst/>
          </a:prstGeom>
        </p:spPr>
        <p:txBody>
          <a:bodyPr>
            <a:noAutofit/>
          </a:bodyPr>
          <a:lstStyle>
            <a:lvl1pPr algn="l">
              <a:defRPr/>
            </a:lvl1pPr>
          </a:lstStyle>
          <a:p>
            <a:pPr>
              <a:lnSpc>
                <a:spcPct val="107000"/>
              </a:lnSpc>
              <a:spcAft>
                <a:spcPts val="800"/>
              </a:spcAft>
            </a:pPr>
            <a:r>
              <a:rPr lang="fi-FI" sz="3200" i="0" dirty="0">
                <a:solidFill>
                  <a:srgbClr val="212121"/>
                </a:solidFill>
                <a:effectLst/>
                <a:latin typeface="+mj-lt"/>
              </a:rPr>
              <a:t>3. Mitä kirjasto voisi tehdä näiden kysymysten ratkaisemiseksi? Millaisia työpajoja ja tapahtumia kirjasto voisi järjestää? Haluaisitko itse järjestää tällaisen työpajan tai tapahtuman kirjastossa? 2/4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362874"/>
            <a:ext cx="11068050" cy="3635547"/>
          </a:xfrm>
          <a:prstGeom prst="rect">
            <a:avLst/>
          </a:prstGeom>
          <a:noFill/>
        </p:spPr>
        <p:txBody>
          <a:bodyPr wrap="square" rtlCol="0">
            <a:spAutoFit/>
          </a:bodyPr>
          <a:lstStyle/>
          <a:p>
            <a:pPr marL="342900" lvl="0" indent="-342900">
              <a:lnSpc>
                <a:spcPct val="107000"/>
              </a:lnSpc>
              <a:buFont typeface="+mj-lt"/>
              <a:buAutoNum type="arabicPeriod" startAt="11"/>
            </a:pPr>
            <a:r>
              <a:rPr lang="fi-FI" dirty="0">
                <a:latin typeface="Calibri" panose="020F0502020204030204" pitchFamily="34" charset="0"/>
                <a:ea typeface="Calibri" panose="020F0502020204030204" pitchFamily="34" charset="0"/>
                <a:cs typeface="Times New Roman" panose="02020603050405020304" pitchFamily="18" charset="0"/>
              </a:rPr>
              <a:t>K</a:t>
            </a:r>
            <a:r>
              <a:rPr lang="fi-FI" dirty="0">
                <a:effectLst/>
                <a:latin typeface="Calibri" panose="020F0502020204030204" pitchFamily="34" charset="0"/>
                <a:ea typeface="Calibri" panose="020F0502020204030204" pitchFamily="34" charset="0"/>
                <a:cs typeface="Times New Roman" panose="02020603050405020304" pitchFamily="18" charset="0"/>
              </a:rPr>
              <a:t>erätä roskia</a:t>
            </a:r>
          </a:p>
          <a:p>
            <a:pPr marL="342900" lvl="0" indent="-342900">
              <a:lnSpc>
                <a:spcPct val="107000"/>
              </a:lnSpc>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Jotain en ole varma</a:t>
            </a:r>
          </a:p>
          <a:p>
            <a:pPr marL="342900" lvl="0" indent="-342900">
              <a:lnSpc>
                <a:spcPct val="107000"/>
              </a:lnSpc>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En halua</a:t>
            </a:r>
          </a:p>
          <a:p>
            <a:pPr marL="342900" lvl="0" indent="-342900">
              <a:lnSpc>
                <a:spcPct val="107000"/>
              </a:lnSpc>
              <a:buFont typeface="+mj-lt"/>
              <a:buAutoNum type="arabicPeriod" startAt="11"/>
            </a:pPr>
            <a:r>
              <a:rPr lang="fi-FI" dirty="0">
                <a:latin typeface="Calibri" panose="020F0502020204030204" pitchFamily="34" charset="0"/>
                <a:ea typeface="Calibri" panose="020F0502020204030204" pitchFamily="34" charset="0"/>
                <a:cs typeface="Times New Roman" panose="02020603050405020304" pitchFamily="18" charset="0"/>
              </a:rPr>
              <a:t>E</a:t>
            </a:r>
            <a:r>
              <a:rPr lang="fi-FI" dirty="0">
                <a:effectLst/>
                <a:latin typeface="Calibri" panose="020F0502020204030204" pitchFamily="34" charset="0"/>
                <a:ea typeface="Calibri" panose="020F0502020204030204" pitchFamily="34" charset="0"/>
                <a:cs typeface="Times New Roman" panose="02020603050405020304" pitchFamily="18" charset="0"/>
              </a:rPr>
              <a:t>n</a:t>
            </a:r>
          </a:p>
          <a:p>
            <a:pPr marL="342900" lvl="0" indent="-342900">
              <a:lnSpc>
                <a:spcPct val="107000"/>
              </a:lnSpc>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Informoida ihmisiä siitä</a:t>
            </a:r>
          </a:p>
          <a:p>
            <a:pPr marL="342900" lvl="0" indent="-342900">
              <a:lnSpc>
                <a:spcPct val="107000"/>
              </a:lnSpc>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Roskaamisen vastaisia</a:t>
            </a:r>
          </a:p>
          <a:p>
            <a:pPr marL="342900" lvl="0" indent="-342900">
              <a:lnSpc>
                <a:spcPct val="107000"/>
              </a:lnSpc>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Ilmastoon liittyviä työpajoja</a:t>
            </a:r>
          </a:p>
          <a:p>
            <a:pPr marL="342900" lvl="0" indent="-342900">
              <a:lnSpc>
                <a:spcPct val="107000"/>
              </a:lnSpc>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En oikein keksi mitään..</a:t>
            </a:r>
          </a:p>
          <a:p>
            <a:pPr marL="342900" lvl="0" indent="-342900">
              <a:lnSpc>
                <a:spcPct val="107000"/>
              </a:lnSpc>
              <a:buFont typeface="+mj-lt"/>
              <a:buAutoNum type="arabicPeriod" startAt="11"/>
            </a:pPr>
            <a:r>
              <a:rPr lang="fi-FI" dirty="0">
                <a:latin typeface="Calibri" panose="020F0502020204030204" pitchFamily="34" charset="0"/>
                <a:ea typeface="Calibri" panose="020F0502020204030204" pitchFamily="34" charset="0"/>
                <a:cs typeface="Times New Roman" panose="02020603050405020304" pitchFamily="18" charset="0"/>
              </a:rPr>
              <a:t>K</a:t>
            </a:r>
            <a:r>
              <a:rPr lang="fi-FI" dirty="0">
                <a:effectLst/>
                <a:latin typeface="Calibri" panose="020F0502020204030204" pitchFamily="34" charset="0"/>
                <a:ea typeface="Calibri" panose="020F0502020204030204" pitchFamily="34" charset="0"/>
                <a:cs typeface="Times New Roman" panose="02020603050405020304" pitchFamily="18" charset="0"/>
              </a:rPr>
              <a:t>eskusteluja</a:t>
            </a:r>
          </a:p>
          <a:p>
            <a:pPr marL="342900" lvl="0" indent="-342900">
              <a:lnSpc>
                <a:spcPct val="107000"/>
              </a:lnSpc>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 Kirjatapahtuma ympäristöteemalla</a:t>
            </a:r>
          </a:p>
          <a:p>
            <a:pPr marL="342900" lvl="0" indent="-342900">
              <a:lnSpc>
                <a:spcPct val="107000"/>
              </a:lnSpc>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 Voisi olla tapahtumia joissa voitaisiin jutella vain ilmaston asioista</a:t>
            </a:r>
          </a:p>
          <a:p>
            <a:pPr marL="342900" lvl="0" indent="-342900">
              <a:lnSpc>
                <a:spcPct val="107000"/>
              </a:lnSpc>
              <a:spcAft>
                <a:spcPts val="800"/>
              </a:spcAft>
              <a:buFont typeface="+mj-lt"/>
              <a:buAutoNum type="arabicPeriod" startAt="11"/>
            </a:pPr>
            <a:r>
              <a:rPr lang="fi-FI" dirty="0">
                <a:effectLst/>
                <a:latin typeface="Calibri" panose="020F0502020204030204" pitchFamily="34" charset="0"/>
                <a:ea typeface="Calibri" panose="020F0502020204030204" pitchFamily="34" charset="0"/>
                <a:cs typeface="Times New Roman" panose="02020603050405020304" pitchFamily="18" charset="0"/>
              </a:rPr>
              <a:t> Alla olevat työpajat kuulostavat siltä, että ne voisivat parantaa tilannetta, minulla ei ole niihin lisättävää..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537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2037693"/>
          </a:xfrm>
          <a:prstGeom prst="rect">
            <a:avLst/>
          </a:prstGeom>
        </p:spPr>
        <p:txBody>
          <a:bodyPr>
            <a:noAutofit/>
          </a:bodyPr>
          <a:lstStyle>
            <a:lvl1pPr algn="l">
              <a:defRPr/>
            </a:lvl1pPr>
          </a:lstStyle>
          <a:p>
            <a:pPr>
              <a:lnSpc>
                <a:spcPct val="107000"/>
              </a:lnSpc>
              <a:spcAft>
                <a:spcPts val="800"/>
              </a:spcAft>
            </a:pPr>
            <a:r>
              <a:rPr lang="fi-FI" sz="3200" i="0" dirty="0">
                <a:solidFill>
                  <a:srgbClr val="212121"/>
                </a:solidFill>
                <a:effectLst/>
                <a:latin typeface="+mj-lt"/>
              </a:rPr>
              <a:t>3. Mitä kirjasto voisi tehdä näiden kysymysten ratkaisemiseksi? Millaisia työpajoja ja tapahtumia kirjasto voisi järjestää? Haluaisitko itse järjestää tällaisen työpajan tai tapahtuman kirjastossa? 3/4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362874"/>
            <a:ext cx="11068050" cy="3339184"/>
          </a:xfrm>
          <a:prstGeom prst="rect">
            <a:avLst/>
          </a:prstGeom>
          <a:noFill/>
        </p:spPr>
        <p:txBody>
          <a:bodyPr wrap="square" rtlCol="0">
            <a:spAutoFit/>
          </a:bodyPr>
          <a:lstStyle/>
          <a:p>
            <a:pPr marL="342900" lvl="0" indent="-342900">
              <a:lnSpc>
                <a:spcPct val="107000"/>
              </a:lnSpc>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Jonkun hyväntekeväisyys tapahtuman missä </a:t>
            </a:r>
            <a:r>
              <a:rPr lang="fi-FI" dirty="0" err="1">
                <a:effectLst/>
                <a:latin typeface="Calibri" panose="020F0502020204030204" pitchFamily="34" charset="0"/>
                <a:ea typeface="Calibri" panose="020F0502020204030204" pitchFamily="34" charset="0"/>
                <a:cs typeface="Times New Roman" panose="02020603050405020304" pitchFamily="18" charset="0"/>
              </a:rPr>
              <a:t>esim</a:t>
            </a:r>
            <a:r>
              <a:rPr lang="fi-FI" dirty="0">
                <a:effectLst/>
                <a:latin typeface="Calibri" panose="020F0502020204030204" pitchFamily="34" charset="0"/>
                <a:ea typeface="Calibri" panose="020F0502020204030204" pitchFamily="34" charset="0"/>
                <a:cs typeface="Times New Roman" panose="02020603050405020304" pitchFamily="18" charset="0"/>
              </a:rPr>
              <a:t> myymällä jotain kerättäisiin rahaa köyhille ja vähävaraisille.</a:t>
            </a:r>
          </a:p>
          <a:p>
            <a:pPr marL="342900" lvl="0" indent="-342900">
              <a:lnSpc>
                <a:spcPct val="107000"/>
              </a:lnSpc>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Lukupiirejä voisi järjestää</a:t>
            </a:r>
          </a:p>
          <a:p>
            <a:pPr marL="342900" lvl="0" indent="-342900">
              <a:lnSpc>
                <a:spcPct val="107000"/>
              </a:lnSpc>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Tehdä kirjoja aiheesta</a:t>
            </a:r>
          </a:p>
          <a:p>
            <a:pPr marL="342900" lvl="0" indent="-342900">
              <a:lnSpc>
                <a:spcPct val="107000"/>
              </a:lnSpc>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Kirjasto voisi tiedottaa kaiken ikäisiä ihmisiä </a:t>
            </a:r>
            <a:r>
              <a:rPr lang="fi-FI" dirty="0" err="1">
                <a:effectLst/>
                <a:latin typeface="Calibri" panose="020F0502020204030204" pitchFamily="34" charset="0"/>
                <a:ea typeface="Calibri" panose="020F0502020204030204" pitchFamily="34" charset="0"/>
                <a:cs typeface="Times New Roman" panose="02020603050405020304" pitchFamily="18" charset="0"/>
              </a:rPr>
              <a:t>plaanettamme</a:t>
            </a:r>
            <a:r>
              <a:rPr lang="fi-FI" dirty="0">
                <a:effectLst/>
                <a:latin typeface="Calibri" panose="020F0502020204030204" pitchFamily="34" charset="0"/>
                <a:ea typeface="Calibri" panose="020F0502020204030204" pitchFamily="34" charset="0"/>
                <a:cs typeface="Times New Roman" panose="02020603050405020304" pitchFamily="18" charset="0"/>
              </a:rPr>
              <a:t> huolestuttavasta tilasta ja muista uhista esim. Ehdottamalla aiheeseen liittyviä kirjoja ja pitämällä jonkinlaisia tapahtumia.</a:t>
            </a:r>
          </a:p>
          <a:p>
            <a:pPr marL="342900" lvl="0" indent="-342900">
              <a:lnSpc>
                <a:spcPct val="107000"/>
              </a:lnSpc>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En </a:t>
            </a:r>
            <a:r>
              <a:rPr lang="fi-FI" dirty="0" err="1">
                <a:effectLst/>
                <a:latin typeface="Calibri" panose="020F0502020204030204" pitchFamily="34" charset="0"/>
                <a:ea typeface="Calibri" panose="020F0502020204030204" pitchFamily="34" charset="0"/>
                <a:cs typeface="Times New Roman" panose="02020603050405020304" pitchFamily="18" charset="0"/>
              </a:rPr>
              <a:t>tiiä</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Olisi mukava olla järjestämässä juttuja</a:t>
            </a:r>
          </a:p>
          <a:p>
            <a:pPr marL="342900" lvl="0" indent="-342900">
              <a:lnSpc>
                <a:spcPct val="107000"/>
              </a:lnSpc>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Kirjasto voisi hankkia uusia kirjoja enemmän tulevaisuuteen/ilmastomuutokseen liittyviä. Kirjastot pitäisi </a:t>
            </a:r>
            <a:r>
              <a:rPr lang="fi-FI" dirty="0" err="1">
                <a:effectLst/>
                <a:latin typeface="Calibri" panose="020F0502020204030204" pitchFamily="34" charset="0"/>
                <a:ea typeface="Calibri" panose="020F0502020204030204" pitchFamily="34" charset="0"/>
                <a:cs typeface="Times New Roman" panose="02020603050405020304" pitchFamily="18" charset="0"/>
              </a:rPr>
              <a:t>tehä</a:t>
            </a:r>
            <a:r>
              <a:rPr lang="fi-FI" dirty="0">
                <a:effectLst/>
                <a:latin typeface="Calibri" panose="020F0502020204030204" pitchFamily="34" charset="0"/>
                <a:ea typeface="Calibri" panose="020F0502020204030204" pitchFamily="34" charset="0"/>
                <a:cs typeface="Times New Roman" panose="02020603050405020304" pitchFamily="18" charset="0"/>
              </a:rPr>
              <a:t> tapahtumia missä voi kysyä eri asioita kirjallisuuteen liittyviä kysymyksiä.</a:t>
            </a:r>
          </a:p>
          <a:p>
            <a:pPr marL="342900" lvl="0" indent="-342900">
              <a:lnSpc>
                <a:spcPct val="107000"/>
              </a:lnSpc>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Kirjasto voisi tehdä mahdollisimman paljon ympäristöystävällisiä tekoja, ja kierrätyspisteitä voisi laittaa.</a:t>
            </a:r>
          </a:p>
          <a:p>
            <a:pPr marL="342900" lvl="0" indent="-342900">
              <a:lnSpc>
                <a:spcPct val="107000"/>
              </a:lnSpc>
              <a:spcAft>
                <a:spcPts val="800"/>
              </a:spcAft>
              <a:buFont typeface="+mj-lt"/>
              <a:buAutoNum type="arabicPeriod" startAt="23"/>
            </a:pPr>
            <a:r>
              <a:rPr lang="fi-FI" dirty="0">
                <a:effectLst/>
                <a:latin typeface="Calibri" panose="020F0502020204030204" pitchFamily="34" charset="0"/>
                <a:ea typeface="Calibri" panose="020F0502020204030204" pitchFamily="34" charset="0"/>
                <a:cs typeface="Times New Roman" panose="02020603050405020304" pitchFamily="18" charset="0"/>
              </a:rPr>
              <a:t> Kierrätysaskartelupaja tms., tuo jotain vie jotain- periaatteella toimiva (kirja)kirppari</a:t>
            </a:r>
          </a:p>
        </p:txBody>
      </p:sp>
    </p:spTree>
    <p:extLst>
      <p:ext uri="{BB962C8B-B14F-4D97-AF65-F5344CB8AC3E}">
        <p14:creationId xmlns:p14="http://schemas.microsoft.com/office/powerpoint/2010/main" val="254979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2037693"/>
          </a:xfrm>
          <a:prstGeom prst="rect">
            <a:avLst/>
          </a:prstGeom>
        </p:spPr>
        <p:txBody>
          <a:bodyPr>
            <a:noAutofit/>
          </a:bodyPr>
          <a:lstStyle>
            <a:lvl1pPr algn="l">
              <a:defRPr/>
            </a:lvl1pPr>
          </a:lstStyle>
          <a:p>
            <a:pPr>
              <a:lnSpc>
                <a:spcPct val="107000"/>
              </a:lnSpc>
              <a:spcAft>
                <a:spcPts val="800"/>
              </a:spcAft>
            </a:pPr>
            <a:r>
              <a:rPr lang="fi-FI" sz="3200" i="0" dirty="0">
                <a:solidFill>
                  <a:srgbClr val="212121"/>
                </a:solidFill>
                <a:effectLst/>
                <a:latin typeface="+mj-lt"/>
              </a:rPr>
              <a:t>3. Mitä kirjasto voisi tehdä näiden kysymysten ratkaisemiseksi? Millaisia työpajoja ja tapahtumia kirjasto voisi järjestää? Haluaisitko itse järjestää tällaisen työpajan tai tapahtuman kirjastossa? 4/4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362874"/>
            <a:ext cx="11022778" cy="4228273"/>
          </a:xfrm>
          <a:prstGeom prst="rect">
            <a:avLst/>
          </a:prstGeom>
          <a:noFill/>
        </p:spPr>
        <p:txBody>
          <a:bodyPr wrap="square" rtlCol="0">
            <a:spAutoFit/>
          </a:bodyPr>
          <a:lstStyle/>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Vaikka </a:t>
            </a:r>
            <a:r>
              <a:rPr lang="fi-FI" dirty="0" err="1">
                <a:effectLst/>
                <a:latin typeface="Calibri" panose="020F0502020204030204" pitchFamily="34" charset="0"/>
                <a:ea typeface="Calibri" panose="020F0502020204030204" pitchFamily="34" charset="0"/>
                <a:cs typeface="Times New Roman" panose="02020603050405020304" pitchFamily="18" charset="0"/>
              </a:rPr>
              <a:t>semmosia</a:t>
            </a:r>
            <a:r>
              <a:rPr lang="fi-FI" dirty="0">
                <a:effectLst/>
                <a:latin typeface="Calibri" panose="020F0502020204030204" pitchFamily="34" charset="0"/>
                <a:ea typeface="Calibri" panose="020F0502020204030204" pitchFamily="34" charset="0"/>
                <a:cs typeface="Times New Roman" panose="02020603050405020304" pitchFamily="18" charset="0"/>
              </a:rPr>
              <a:t> missä </a:t>
            </a:r>
            <a:r>
              <a:rPr lang="fi-FI" dirty="0" err="1">
                <a:effectLst/>
                <a:latin typeface="Calibri" panose="020F0502020204030204" pitchFamily="34" charset="0"/>
                <a:ea typeface="Calibri" panose="020F0502020204030204" pitchFamily="34" charset="0"/>
                <a:cs typeface="Times New Roman" panose="02020603050405020304" pitchFamily="18" charset="0"/>
              </a:rPr>
              <a:t>tehää</a:t>
            </a:r>
            <a:r>
              <a:rPr lang="fi-FI" dirty="0">
                <a:effectLst/>
                <a:latin typeface="Calibri" panose="020F0502020204030204" pitchFamily="34" charset="0"/>
                <a:ea typeface="Calibri" panose="020F0502020204030204" pitchFamily="34" charset="0"/>
                <a:cs typeface="Times New Roman" panose="02020603050405020304" pitchFamily="18" charset="0"/>
              </a:rPr>
              <a:t> </a:t>
            </a:r>
            <a:r>
              <a:rPr lang="fi-FI" dirty="0" err="1">
                <a:effectLst/>
                <a:latin typeface="Calibri" panose="020F0502020204030204" pitchFamily="34" charset="0"/>
                <a:ea typeface="Calibri" panose="020F0502020204030204" pitchFamily="34" charset="0"/>
                <a:cs typeface="Times New Roman" panose="02020603050405020304" pitchFamily="18" charset="0"/>
              </a:rPr>
              <a:t>jotaki</a:t>
            </a:r>
            <a:r>
              <a:rPr lang="fi-FI" dirty="0">
                <a:effectLst/>
                <a:latin typeface="Calibri" panose="020F0502020204030204" pitchFamily="34" charset="0"/>
                <a:ea typeface="Calibri" panose="020F0502020204030204" pitchFamily="34" charset="0"/>
                <a:cs typeface="Times New Roman" panose="02020603050405020304" pitchFamily="18" charset="0"/>
              </a:rPr>
              <a:t> </a:t>
            </a:r>
            <a:r>
              <a:rPr lang="fi-FI" dirty="0" err="1">
                <a:effectLst/>
                <a:latin typeface="Calibri" panose="020F0502020204030204" pitchFamily="34" charset="0"/>
                <a:ea typeface="Calibri" panose="020F0502020204030204" pitchFamily="34" charset="0"/>
                <a:cs typeface="Times New Roman" panose="02020603050405020304" pitchFamily="18" charset="0"/>
              </a:rPr>
              <a:t>sillee</a:t>
            </a:r>
            <a:r>
              <a:rPr lang="fi-FI" dirty="0">
                <a:effectLst/>
                <a:latin typeface="Calibri" panose="020F0502020204030204" pitchFamily="34" charset="0"/>
                <a:ea typeface="Calibri" panose="020F0502020204030204" pitchFamily="34" charset="0"/>
                <a:cs typeface="Times New Roman" panose="02020603050405020304" pitchFamily="18" charset="0"/>
              </a:rPr>
              <a:t> vastuullisesti</a:t>
            </a:r>
          </a:p>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Erilaisia kisoja ja arvoituksia joit ratkaista</a:t>
            </a:r>
          </a:p>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a:t>
            </a:r>
            <a:r>
              <a:rPr lang="fi-FI" dirty="0" err="1">
                <a:effectLst/>
                <a:latin typeface="Calibri" panose="020F0502020204030204" pitchFamily="34" charset="0"/>
                <a:ea typeface="Calibri" panose="020F0502020204030204" pitchFamily="34" charset="0"/>
                <a:cs typeface="Times New Roman" panose="02020603050405020304" pitchFamily="18" charset="0"/>
              </a:rPr>
              <a:t>Ju</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Kirjastot voisivat esimerkiksi järjestää tapahtumia, jossa alan asiantuntijat (joku joka tutkii sitä, miten muutosta saisi tehokkaimmin aikaiseksi) tulisivat kertomaan näkemyksistään, keskustelemaan ja vastailemaan kysymyksiin. Lisäksi voitaisiin järjestää paneelikeskusteluja, joissa tuodaan yhteen nuoret, eri alojen asiantuntijat sekä päättäjät.</a:t>
            </a:r>
          </a:p>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Levittää tietoa tai olla esimerkki</a:t>
            </a:r>
          </a:p>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Esim. taide- ja kädentaitopajat joissa olisi mahdollisuus kierrättää ja uusiokäyttää materiaaleja tai tuunata vanhaa</a:t>
            </a:r>
          </a:p>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Kirjasto voisi järjestää tapahtumia joissa kerrotaan näistä aiheista enemmän</a:t>
            </a:r>
          </a:p>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Missään ei saa olla rauhassa </a:t>
            </a:r>
            <a:r>
              <a:rPr lang="fi-FI" dirty="0" err="1">
                <a:effectLst/>
                <a:latin typeface="Calibri" panose="020F0502020204030204" pitchFamily="34" charset="0"/>
                <a:ea typeface="Calibri" panose="020F0502020204030204" pitchFamily="34" charset="0"/>
                <a:cs typeface="Times New Roman" panose="02020603050405020304" pitchFamily="18" charset="0"/>
              </a:rPr>
              <a:t>ku</a:t>
            </a:r>
            <a:r>
              <a:rPr lang="fi-FI" dirty="0">
                <a:effectLst/>
                <a:latin typeface="Calibri" panose="020F0502020204030204" pitchFamily="34" charset="0"/>
                <a:ea typeface="Calibri" panose="020F0502020204030204" pitchFamily="34" charset="0"/>
                <a:cs typeface="Times New Roman" panose="02020603050405020304" pitchFamily="18" charset="0"/>
              </a:rPr>
              <a:t> kirjastoon osallistuu tähän</a:t>
            </a:r>
          </a:p>
          <a:p>
            <a:pPr marL="342900" lvl="0" indent="-342900">
              <a:lnSpc>
                <a:spcPct val="107000"/>
              </a:lnSpc>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Varmaan painottaa sitä että on parempi lainata kirjat kirjastosta, en </a:t>
            </a:r>
            <a:r>
              <a:rPr lang="fi-FI" dirty="0" err="1">
                <a:effectLst/>
                <a:latin typeface="Calibri" panose="020F0502020204030204" pitchFamily="34" charset="0"/>
                <a:ea typeface="Calibri" panose="020F0502020204030204" pitchFamily="34" charset="0"/>
                <a:cs typeface="Times New Roman" panose="02020603050405020304" pitchFamily="18" charset="0"/>
              </a:rPr>
              <a:t>tiiä</a:t>
            </a:r>
            <a:r>
              <a:rPr lang="fi-FI" dirty="0">
                <a:effectLst/>
                <a:latin typeface="Calibri" panose="020F0502020204030204" pitchFamily="34" charset="0"/>
                <a:ea typeface="Calibri" panose="020F0502020204030204" pitchFamily="34" charset="0"/>
                <a:cs typeface="Times New Roman" panose="02020603050405020304" pitchFamily="18" charset="0"/>
              </a:rPr>
              <a:t> mutta voisin olla järjestämässä</a:t>
            </a:r>
          </a:p>
          <a:p>
            <a:pPr marL="342900" lvl="0" indent="-342900">
              <a:lnSpc>
                <a:spcPct val="107000"/>
              </a:lnSpc>
              <a:spcAft>
                <a:spcPts val="800"/>
              </a:spcAft>
              <a:buFont typeface="+mj-lt"/>
              <a:buAutoNum type="arabicPeriod" startAt="32"/>
            </a:pPr>
            <a:r>
              <a:rPr lang="fi-FI" dirty="0">
                <a:effectLst/>
                <a:latin typeface="Calibri" panose="020F0502020204030204" pitchFamily="34" charset="0"/>
                <a:ea typeface="Calibri" panose="020F0502020204030204" pitchFamily="34" charset="0"/>
                <a:cs typeface="Times New Roman" panose="02020603050405020304" pitchFamily="18" charset="0"/>
              </a:rPr>
              <a:t> Joo</a:t>
            </a:r>
          </a:p>
        </p:txBody>
      </p:sp>
    </p:spTree>
    <p:extLst>
      <p:ext uri="{BB962C8B-B14F-4D97-AF65-F5344CB8AC3E}">
        <p14:creationId xmlns:p14="http://schemas.microsoft.com/office/powerpoint/2010/main" val="388958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fontScale="90000"/>
          </a:bodyPr>
          <a:lstStyle>
            <a:lvl1pPr algn="l">
              <a:defRPr/>
            </a:lvl1pPr>
          </a:lstStyle>
          <a:p>
            <a:r>
              <a:rPr lang="fi-FI" sz="3600" dirty="0">
                <a:solidFill>
                  <a:schemeClr val="tx1">
                    <a:lumMod val="85000"/>
                    <a:lumOff val="15000"/>
                  </a:schemeClr>
                </a:solidFill>
                <a:latin typeface="Calibri" panose="020F0502020204030204" pitchFamily="34" charset="0"/>
                <a:cs typeface="Calibri" panose="020F0502020204030204" pitchFamily="34" charset="0"/>
              </a:rPr>
              <a:t>4. Mitkä alla olevista työpajoista, tapahtumista tai teemoista voisivat kiinnostaa sinua? Ruksi kaikki ne, mihin osallistuisit.</a:t>
            </a:r>
            <a:endParaRPr lang="fi-FI"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11" name="Kaavio 10">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385063800"/>
              </p:ext>
            </p:extLst>
          </p:nvPr>
        </p:nvGraphicFramePr>
        <p:xfrm>
          <a:off x="323850" y="1238251"/>
          <a:ext cx="11125200" cy="5170926"/>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50F6F97F-7B13-478B-BBEF-267173FD981B}"/>
              </a:ext>
            </a:extLst>
          </p:cNvPr>
          <p:cNvSpPr txBox="1"/>
          <p:nvPr/>
        </p:nvSpPr>
        <p:spPr>
          <a:xfrm>
            <a:off x="5800725" y="6409177"/>
            <a:ext cx="1162050" cy="307777"/>
          </a:xfrm>
          <a:prstGeom prst="rect">
            <a:avLst/>
          </a:prstGeom>
          <a:noFill/>
        </p:spPr>
        <p:txBody>
          <a:bodyPr wrap="square" rtlCol="0">
            <a:spAutoFit/>
          </a:bodyPr>
          <a:lstStyle/>
          <a:p>
            <a:r>
              <a:rPr lang="fi-FI" sz="1400" dirty="0"/>
              <a:t>n=46</a:t>
            </a:r>
          </a:p>
        </p:txBody>
      </p:sp>
    </p:spTree>
    <p:extLst>
      <p:ext uri="{BB962C8B-B14F-4D97-AF65-F5344CB8AC3E}">
        <p14:creationId xmlns:p14="http://schemas.microsoft.com/office/powerpoint/2010/main" val="57358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2037693"/>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5. Ketä henkilöitä haluaisit mukaan hankkeen tapahtumiin, työpajoihin ja toimintaan? (Nimeä henkilöt kenet haluaisit. Henkilö voi olla vaikuttaja, somepersoona, tutkija, poliitikko, alan asiantuntija, kirjailija yms.) 1/4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362874"/>
            <a:ext cx="11022778" cy="3931910"/>
          </a:xfrm>
          <a:prstGeom prst="rect">
            <a:avLst/>
          </a:prstGeom>
          <a:noFill/>
        </p:spPr>
        <p:txBody>
          <a:bodyPr wrap="square" rtlCol="0">
            <a:spAutoFit/>
          </a:bodyPr>
          <a:lstStyle/>
          <a:p>
            <a:pPr marL="342900" lvl="0" indent="-342900">
              <a:lnSpc>
                <a:spcPct val="107000"/>
              </a:lnSpc>
              <a:buFont typeface="+mj-lt"/>
              <a:buAutoNum type="arabicPeriod"/>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Paleface</a:t>
            </a:r>
            <a:r>
              <a:rPr lang="fi-FI" sz="1800" dirty="0">
                <a:effectLst/>
                <a:latin typeface="Calibri" panose="020F0502020204030204" pitchFamily="34" charset="0"/>
                <a:ea typeface="Calibri" panose="020F0502020204030204" pitchFamily="34" charset="0"/>
                <a:cs typeface="Times New Roman" panose="02020603050405020304" pitchFamily="18" charset="0"/>
              </a:rPr>
              <a:t>, Sanna Marin</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Asiantuntijoita yliopistolta, kansanedustajia, kunnanvaltuutettuja.</a:t>
            </a:r>
          </a:p>
          <a:p>
            <a:pPr marL="342900" lvl="0" indent="-342900">
              <a:lnSpc>
                <a:spcPct val="107000"/>
              </a:lnSpc>
              <a:buFont typeface="+mj-lt"/>
              <a:buAutoNum type="arabicPeriod"/>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Zoe</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Sugg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Joku vihreitä edustava poliitikko</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One mukaan</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En osaa sanoa. Ainakin vihreiden puolueen edustajia.</a:t>
            </a:r>
          </a:p>
          <a:p>
            <a:pPr marL="342900" lvl="0" indent="-342900">
              <a:lnSpc>
                <a:spcPct val="107000"/>
              </a:lnSpc>
              <a:buFont typeface="+mj-lt"/>
              <a:buAutoNum type="arabicPeriod"/>
            </a:pPr>
            <a:r>
              <a:rPr lang="fi-FI" dirty="0">
                <a:latin typeface="Calibri" panose="020F0502020204030204" pitchFamily="34" charset="0"/>
                <a:ea typeface="Calibri" panose="020F0502020204030204" pitchFamily="34" charset="0"/>
                <a:cs typeface="Times New Roman" panose="02020603050405020304" pitchFamily="18" charset="0"/>
              </a:rPr>
              <a:t>J</a:t>
            </a:r>
            <a:r>
              <a:rPr lang="fi-FI" sz="1800" dirty="0">
                <a:effectLst/>
                <a:latin typeface="Calibri" panose="020F0502020204030204" pitchFamily="34" charset="0"/>
                <a:ea typeface="Calibri" panose="020F0502020204030204" pitchFamily="34" charset="0"/>
                <a:cs typeface="Times New Roman" panose="02020603050405020304" pitchFamily="18" charset="0"/>
              </a:rPr>
              <a:t>otakin nuorille tuttuja somepersoonia näyttämään esimerkkiä!</a:t>
            </a:r>
          </a:p>
          <a:p>
            <a:pPr marL="342900" lvl="0" indent="-342900">
              <a:lnSpc>
                <a:spcPct val="107000"/>
              </a:lnSpc>
              <a:buFont typeface="+mj-lt"/>
              <a:buAutoNum type="arabicPeriod"/>
            </a:pPr>
            <a:r>
              <a:rPr lang="fi-FI" dirty="0">
                <a:latin typeface="Calibri" panose="020F0502020204030204" pitchFamily="34" charset="0"/>
                <a:ea typeface="Calibri" panose="020F0502020204030204" pitchFamily="34" charset="0"/>
                <a:cs typeface="Times New Roman" panose="02020603050405020304" pitchFamily="18" charset="0"/>
              </a:rPr>
              <a:t>K</a:t>
            </a:r>
            <a:r>
              <a:rPr lang="fi-FI" sz="1800" dirty="0">
                <a:effectLst/>
                <a:latin typeface="Calibri" panose="020F0502020204030204" pitchFamily="34" charset="0"/>
                <a:ea typeface="Calibri" panose="020F0502020204030204" pitchFamily="34" charset="0"/>
                <a:cs typeface="Times New Roman" panose="02020603050405020304" pitchFamily="18" charset="0"/>
              </a:rPr>
              <a:t>ouluja, hallituksen jäseniä</a:t>
            </a:r>
          </a:p>
          <a:p>
            <a:pPr marL="342900" lvl="0" indent="-342900">
              <a:lnSpc>
                <a:spcPct val="107000"/>
              </a:lnSpc>
              <a:buFont typeface="+mj-lt"/>
              <a:buAutoNum type="arabicPeriod"/>
            </a:pPr>
            <a:r>
              <a:rPr lang="fi-FI" dirty="0">
                <a:latin typeface="Calibri" panose="020F0502020204030204" pitchFamily="34" charset="0"/>
                <a:ea typeface="Calibri" panose="020F0502020204030204" pitchFamily="34" charset="0"/>
                <a:cs typeface="Times New Roman" panose="02020603050405020304" pitchFamily="18" charset="0"/>
              </a:rPr>
              <a:t>J</a:t>
            </a:r>
            <a:r>
              <a:rPr lang="fi-FI" sz="1800" dirty="0">
                <a:effectLst/>
                <a:latin typeface="Calibri" panose="020F0502020204030204" pitchFamily="34" charset="0"/>
                <a:ea typeface="Calibri" panose="020F0502020204030204" pitchFamily="34" charset="0"/>
                <a:cs typeface="Times New Roman" panose="02020603050405020304" pitchFamily="18" charset="0"/>
              </a:rPr>
              <a:t>oku (kuka vain) somevaikuttaja</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Janne Naakka</a:t>
            </a:r>
          </a:p>
          <a:p>
            <a:pPr marL="342900" lvl="0" indent="-342900">
              <a:lnSpc>
                <a:spcPct val="107000"/>
              </a:lnSpc>
              <a:buFont typeface="+mj-lt"/>
              <a:buAutoNum type="arabicPeriod"/>
            </a:pPr>
            <a:r>
              <a:rPr lang="fi-FI" dirty="0">
                <a:latin typeface="Calibri" panose="020F0502020204030204" pitchFamily="34" charset="0"/>
                <a:ea typeface="Calibri" panose="020F0502020204030204" pitchFamily="34" charset="0"/>
                <a:cs typeface="Times New Roman" panose="02020603050405020304" pitchFamily="18" charset="0"/>
              </a:rPr>
              <a:t>S</a:t>
            </a:r>
            <a:r>
              <a:rPr lang="fi-FI" sz="1800" dirty="0">
                <a:effectLst/>
                <a:latin typeface="Calibri" panose="020F0502020204030204" pitchFamily="34" charset="0"/>
                <a:ea typeface="Calibri" panose="020F0502020204030204" pitchFamily="34" charset="0"/>
                <a:cs typeface="Times New Roman" panose="02020603050405020304" pitchFamily="18" charset="0"/>
              </a:rPr>
              <a:t>auli </a:t>
            </a:r>
            <a:r>
              <a:rPr lang="fi-FI" dirty="0">
                <a:latin typeface="Calibri" panose="020F0502020204030204" pitchFamily="34" charset="0"/>
                <a:ea typeface="Calibri" panose="020F0502020204030204" pitchFamily="34" charset="0"/>
                <a:cs typeface="Times New Roman" panose="02020603050405020304" pitchFamily="18" charset="0"/>
              </a:rPr>
              <a:t>N</a:t>
            </a:r>
            <a:r>
              <a:rPr lang="fi-FI" sz="1800" dirty="0">
                <a:effectLst/>
                <a:latin typeface="Calibri" panose="020F0502020204030204" pitchFamily="34" charset="0"/>
                <a:ea typeface="Calibri" panose="020F0502020204030204" pitchFamily="34" charset="0"/>
                <a:cs typeface="Times New Roman" panose="02020603050405020304" pitchFamily="18" charset="0"/>
              </a:rPr>
              <a:t>iinistö</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Greta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Thunberg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Greta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thunberg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1362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2037693"/>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5. Ketä henkilöitä haluaisit mukaan hankkeen tapahtumiin, työpajoihin ja toimintaan? (Nimeä henkilöt kenet haluaisit. Henkilö voi olla vaikuttaja, somepersoona, tutkija, poliitikko, alan asiantuntija, kirjailija yms.) 2/4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362874"/>
            <a:ext cx="11022778" cy="3931910"/>
          </a:xfrm>
          <a:prstGeom prst="rect">
            <a:avLst/>
          </a:prstGeom>
          <a:noFill/>
        </p:spPr>
        <p:txBody>
          <a:bodyPr wrap="square" rtlCol="0">
            <a:spAutoFit/>
          </a:bodyPr>
          <a:lstStyle/>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En tiedä</a:t>
            </a: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Joo</a:t>
            </a:r>
          </a:p>
          <a:p>
            <a:pPr marL="342900" lvl="0" indent="-342900">
              <a:lnSpc>
                <a:spcPct val="107000"/>
              </a:lnSpc>
              <a:buFont typeface="+mj-lt"/>
              <a:buAutoNum type="arabicPeriod" startAt="14"/>
            </a:pPr>
            <a:r>
              <a:rPr lang="fi-FI" dirty="0">
                <a:latin typeface="Calibri" panose="020F0502020204030204" pitchFamily="34" charset="0"/>
                <a:ea typeface="Calibri" panose="020F0502020204030204" pitchFamily="34" charset="0"/>
                <a:cs typeface="Times New Roman" panose="02020603050405020304" pitchFamily="18" charset="0"/>
              </a:rPr>
              <a:t>E</a:t>
            </a:r>
            <a:r>
              <a:rPr lang="fi-FI" sz="1800" dirty="0">
                <a:effectLst/>
                <a:latin typeface="Calibri" panose="020F0502020204030204" pitchFamily="34" charset="0"/>
                <a:ea typeface="Calibri" panose="020F0502020204030204" pitchFamily="34" charset="0"/>
                <a:cs typeface="Times New Roman" panose="02020603050405020304" pitchFamily="18" charset="0"/>
              </a:rPr>
              <a:t>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oo</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miettiny</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Joku somevaikuttaja</a:t>
            </a: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Jonkin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youtubettajan</a:t>
            </a:r>
            <a:r>
              <a:rPr lang="fi-FI" sz="1800" dirty="0">
                <a:effectLst/>
                <a:latin typeface="Calibri" panose="020F0502020204030204" pitchFamily="34" charset="0"/>
                <a:ea typeface="Calibri" panose="020F0502020204030204" pitchFamily="34" charset="0"/>
                <a:cs typeface="Times New Roman" panose="02020603050405020304" pitchFamily="18" charset="0"/>
              </a:rPr>
              <a:t> joka puhuu ilmastosta</a:t>
            </a: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En ole varma</a:t>
            </a:r>
          </a:p>
          <a:p>
            <a:pPr marL="342900" lvl="0" indent="-342900">
              <a:lnSpc>
                <a:spcPct val="107000"/>
              </a:lnSpc>
              <a:buFont typeface="+mj-lt"/>
              <a:buAutoNum type="arabicPeriod" startAt="14"/>
            </a:pPr>
            <a:r>
              <a:rPr lang="fi-FI" dirty="0">
                <a:latin typeface="Calibri" panose="020F0502020204030204" pitchFamily="34" charset="0"/>
                <a:ea typeface="Calibri" panose="020F0502020204030204" pitchFamily="34" charset="0"/>
                <a:cs typeface="Times New Roman" panose="02020603050405020304" pitchFamily="18" charset="0"/>
              </a:rPr>
              <a:t>S</a:t>
            </a:r>
            <a:r>
              <a:rPr lang="fi-FI" sz="1800" dirty="0">
                <a:effectLst/>
                <a:latin typeface="Calibri" panose="020F0502020204030204" pitchFamily="34" charset="0"/>
                <a:ea typeface="Calibri" panose="020F0502020204030204" pitchFamily="34" charset="0"/>
                <a:cs typeface="Times New Roman" panose="02020603050405020304" pitchFamily="18" charset="0"/>
              </a:rPr>
              <a:t>anna </a:t>
            </a:r>
            <a:r>
              <a:rPr lang="fi-FI" dirty="0">
                <a:latin typeface="Calibri" panose="020F0502020204030204" pitchFamily="34" charset="0"/>
                <a:ea typeface="Calibri" panose="020F0502020204030204" pitchFamily="34" charset="0"/>
                <a:cs typeface="Times New Roman" panose="02020603050405020304" pitchFamily="18" charset="0"/>
              </a:rPr>
              <a:t>M</a:t>
            </a:r>
            <a:r>
              <a:rPr lang="fi-FI" sz="1800" dirty="0">
                <a:effectLst/>
                <a:latin typeface="Calibri" panose="020F0502020204030204" pitchFamily="34" charset="0"/>
                <a:ea typeface="Calibri" panose="020F0502020204030204" pitchFamily="34" charset="0"/>
                <a:cs typeface="Times New Roman" panose="02020603050405020304" pitchFamily="18" charset="0"/>
              </a:rPr>
              <a:t>arin, Maria </a:t>
            </a:r>
            <a:r>
              <a:rPr lang="fi-FI" dirty="0">
                <a:latin typeface="Calibri" panose="020F0502020204030204" pitchFamily="34" charset="0"/>
                <a:ea typeface="Calibri" panose="020F0502020204030204" pitchFamily="34" charset="0"/>
                <a:cs typeface="Times New Roman" panose="02020603050405020304" pitchFamily="18" charset="0"/>
              </a:rPr>
              <a:t>O</a:t>
            </a:r>
            <a:r>
              <a:rPr lang="fi-FI" sz="1800" dirty="0">
                <a:effectLst/>
                <a:latin typeface="Calibri" panose="020F0502020204030204" pitchFamily="34" charset="0"/>
                <a:ea typeface="Calibri" panose="020F0502020204030204" pitchFamily="34" charset="0"/>
                <a:cs typeface="Times New Roman" panose="02020603050405020304" pitchFamily="18" charset="0"/>
              </a:rPr>
              <a:t>hisalo</a:t>
            </a: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Kaupungin ympäristölautakunta</a:t>
            </a: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Suvi teräsniska</a:t>
            </a: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Ei väliä keitä henkilöitä, kunhan he vaikuttavat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ihmidiin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En tiedä</a:t>
            </a:r>
          </a:p>
          <a:p>
            <a:pPr marL="342900" lvl="0" indent="-342900">
              <a:lnSpc>
                <a:spcPct val="107000"/>
              </a:lnSpc>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Kaikki käy</a:t>
            </a:r>
          </a:p>
          <a:p>
            <a:pPr marL="342900" lvl="0" indent="-342900">
              <a:lnSpc>
                <a:spcPct val="107000"/>
              </a:lnSpc>
              <a:spcAft>
                <a:spcPts val="800"/>
              </a:spcAft>
              <a:buFont typeface="+mj-lt"/>
              <a:buAutoNum type="arabicPeriod" startAt="14"/>
            </a:pPr>
            <a:r>
              <a:rPr lang="fi-FI" sz="1800" dirty="0">
                <a:effectLst/>
                <a:latin typeface="Calibri" panose="020F0502020204030204" pitchFamily="34" charset="0"/>
                <a:ea typeface="Calibri" panose="020F0502020204030204" pitchFamily="34" charset="0"/>
                <a:cs typeface="Times New Roman" panose="02020603050405020304" pitchFamily="18" charset="0"/>
              </a:rPr>
              <a:t>Sauli Niinistön</a:t>
            </a:r>
          </a:p>
        </p:txBody>
      </p:sp>
    </p:spTree>
    <p:extLst>
      <p:ext uri="{BB962C8B-B14F-4D97-AF65-F5344CB8AC3E}">
        <p14:creationId xmlns:p14="http://schemas.microsoft.com/office/powerpoint/2010/main" val="192178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2037693"/>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5. Ketä henkilöitä haluaisit mukaan hankkeen tapahtumiin, työpajoihin ja toimintaan? (Nimeä henkilöt kenet haluaisit. Henkilö voi olla vaikuttaja, somepersoona, tutkija, poliitikko, alan asiantuntija, kirjailija yms.)</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362874"/>
            <a:ext cx="11022778" cy="3635547"/>
          </a:xfrm>
          <a:prstGeom prst="rect">
            <a:avLst/>
          </a:prstGeom>
          <a:noFill/>
        </p:spPr>
        <p:txBody>
          <a:bodyPr wrap="square" rtlCol="0">
            <a:spAutoFit/>
          </a:bodyPr>
          <a:lstStyle/>
          <a:p>
            <a:pPr marL="342900" lvl="0" indent="-342900">
              <a:lnSpc>
                <a:spcPct val="107000"/>
              </a:lnSpc>
              <a:buFont typeface="+mj-lt"/>
              <a:buAutoNum type="arabicPeriod" startAt="27"/>
            </a:pPr>
            <a:r>
              <a:rPr lang="fi-FI" sz="1800" dirty="0">
                <a:effectLst/>
                <a:latin typeface="Calibri" panose="020F0502020204030204" pitchFamily="34" charset="0"/>
                <a:ea typeface="Calibri" panose="020F0502020204030204" pitchFamily="34" charset="0"/>
                <a:cs typeface="Times New Roman" panose="02020603050405020304" pitchFamily="18" charset="0"/>
              </a:rPr>
              <a:t>Erilaisia vaikuttavia ihmisiä tarvittaisiin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tälläisiin</a:t>
            </a:r>
            <a:r>
              <a:rPr lang="fi-FI" sz="1800" dirty="0">
                <a:effectLst/>
                <a:latin typeface="Calibri" panose="020F0502020204030204" pitchFamily="34" charset="0"/>
                <a:ea typeface="Calibri" panose="020F0502020204030204" pitchFamily="34" charset="0"/>
                <a:cs typeface="Times New Roman" panose="02020603050405020304" pitchFamily="18" charset="0"/>
              </a:rPr>
              <a:t> tapahtumiin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esim.sellaisia</a:t>
            </a:r>
            <a:r>
              <a:rPr lang="fi-FI" sz="1800" dirty="0">
                <a:effectLst/>
                <a:latin typeface="Calibri" panose="020F0502020204030204" pitchFamily="34" charset="0"/>
                <a:ea typeface="Calibri" panose="020F0502020204030204" pitchFamily="34" charset="0"/>
                <a:cs typeface="Times New Roman" panose="02020603050405020304" pitchFamily="18" charset="0"/>
              </a:rPr>
              <a:t> ihmisiä jotka vaikuttavat nuoriin ja vanhempiin ihmisiin.</a:t>
            </a:r>
          </a:p>
          <a:p>
            <a:pPr marL="342900" lvl="0" indent="-342900">
              <a:lnSpc>
                <a:spcPct val="107000"/>
              </a:lnSpc>
              <a:buFont typeface="+mj-lt"/>
              <a:buAutoNum type="arabicPeriod" startAt="27"/>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Benjamim</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7"/>
            </a:pPr>
            <a:r>
              <a:rPr lang="fi-FI" sz="1800" dirty="0">
                <a:effectLst/>
                <a:latin typeface="Calibri" panose="020F0502020204030204" pitchFamily="34" charset="0"/>
                <a:ea typeface="Calibri" panose="020F0502020204030204" pitchFamily="34" charset="0"/>
                <a:cs typeface="Times New Roman" panose="02020603050405020304" pitchFamily="18" charset="0"/>
              </a:rPr>
              <a:t>En tiedä</a:t>
            </a:r>
          </a:p>
          <a:p>
            <a:pPr marL="342900" lvl="0" indent="-342900">
              <a:lnSpc>
                <a:spcPct val="107000"/>
              </a:lnSpc>
              <a:buFont typeface="+mj-lt"/>
              <a:buAutoNum type="arabicPeriod" startAt="27"/>
            </a:pP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startAt="27"/>
            </a:pPr>
            <a:r>
              <a:rPr lang="fi-FI" sz="1800" dirty="0">
                <a:effectLst/>
                <a:latin typeface="Calibri" panose="020F0502020204030204" pitchFamily="34" charset="0"/>
                <a:ea typeface="Calibri" panose="020F0502020204030204" pitchFamily="34" charset="0"/>
                <a:cs typeface="Times New Roman" panose="02020603050405020304" pitchFamily="18" charset="0"/>
              </a:rPr>
              <a:t>Michelle Obama</a:t>
            </a:r>
          </a:p>
          <a:p>
            <a:pPr marL="342900" lvl="0" indent="-342900">
              <a:lnSpc>
                <a:spcPct val="107000"/>
              </a:lnSpc>
              <a:buFont typeface="+mj-lt"/>
              <a:buAutoNum type="arabicPeriod" startAt="27"/>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Ed</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sheeran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7"/>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Julkkiksiä</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7"/>
            </a:pPr>
            <a:r>
              <a:rPr lang="fi-FI" sz="1800" dirty="0">
                <a:effectLst/>
                <a:latin typeface="Calibri" panose="020F0502020204030204" pitchFamily="34" charset="0"/>
                <a:ea typeface="Calibri" panose="020F0502020204030204" pitchFamily="34" charset="0"/>
                <a:cs typeface="Times New Roman" panose="02020603050405020304" pitchFamily="18" charset="0"/>
              </a:rPr>
              <a:t>En tiedä</a:t>
            </a:r>
          </a:p>
          <a:p>
            <a:pPr marL="342900" lvl="0" indent="-342900">
              <a:lnSpc>
                <a:spcPct val="107000"/>
              </a:lnSpc>
              <a:buFont typeface="+mj-lt"/>
              <a:buAutoNum type="arabicPeriod" startAt="27"/>
            </a:pPr>
            <a:r>
              <a:rPr lang="fi-FI" sz="1800" dirty="0">
                <a:effectLst/>
                <a:latin typeface="Calibri" panose="020F0502020204030204" pitchFamily="34" charset="0"/>
                <a:ea typeface="Calibri" panose="020F0502020204030204" pitchFamily="34" charset="0"/>
                <a:cs typeface="Times New Roman" panose="02020603050405020304" pitchFamily="18" charset="0"/>
              </a:rPr>
              <a:t>En tiedä ketään spesifiä asiantuntijaa, jolla olisi tällaista tietoa, mutta kuten sanoin, joku, joka tutkii työkseen mieluiten sitä, mitkä toimijat vahingoittavat ympäristöä ja nopeuttavat ilmastonmuutoksen etenemistä eniten ja miten näiden toimijoiden toimintaan voi tehokkaimmin vaikuttaa.</a:t>
            </a:r>
          </a:p>
        </p:txBody>
      </p:sp>
    </p:spTree>
    <p:extLst>
      <p:ext uri="{BB962C8B-B14F-4D97-AF65-F5344CB8AC3E}">
        <p14:creationId xmlns:p14="http://schemas.microsoft.com/office/powerpoint/2010/main" val="301722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2037693"/>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5. Ketä henkilöitä haluaisit mukaan hankkeen tapahtumiin, työpajoihin ja toimintaan? (Nimeä henkilöt kenet haluaisit. Henkilö voi olla vaikuttaja, somepersoona, tutkija, poliitikko, alan asiantuntija, kirjailija yms.) 4/4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362874"/>
            <a:ext cx="11022778" cy="1264642"/>
          </a:xfrm>
          <a:prstGeom prst="rect">
            <a:avLst/>
          </a:prstGeom>
          <a:noFill/>
        </p:spPr>
        <p:txBody>
          <a:bodyPr wrap="square" rtlCol="0">
            <a:spAutoFit/>
          </a:bodyPr>
          <a:lstStyle/>
          <a:p>
            <a:pPr marL="342900" lvl="0" indent="-342900">
              <a:lnSpc>
                <a:spcPct val="107000"/>
              </a:lnSpc>
              <a:buFont typeface="+mj-lt"/>
              <a:buAutoNum type="arabicPeriod" startAt="36"/>
            </a:pPr>
            <a:r>
              <a:rPr lang="fi-FI" sz="1800" dirty="0">
                <a:effectLst/>
                <a:latin typeface="Calibri" panose="020F0502020204030204" pitchFamily="34" charset="0"/>
                <a:ea typeface="Calibri" panose="020F0502020204030204" pitchFamily="34" charset="0"/>
                <a:cs typeface="Times New Roman" panose="02020603050405020304" pitchFamily="18" charset="0"/>
              </a:rPr>
              <a:t>Koulukaverit tai yksin</a:t>
            </a:r>
          </a:p>
          <a:p>
            <a:pPr marL="342900" lvl="0" indent="-342900">
              <a:lnSpc>
                <a:spcPct val="107000"/>
              </a:lnSpc>
              <a:buFont typeface="+mj-lt"/>
              <a:buAutoNum type="arabicPeriod" startAt="36"/>
            </a:pPr>
            <a:r>
              <a:rPr lang="fi-FI" sz="1800" dirty="0">
                <a:effectLst/>
                <a:latin typeface="Calibri" panose="020F0502020204030204" pitchFamily="34" charset="0"/>
                <a:ea typeface="Calibri" panose="020F0502020204030204" pitchFamily="34" charset="0"/>
                <a:cs typeface="Times New Roman" panose="02020603050405020304" pitchFamily="18" charset="0"/>
              </a:rPr>
              <a:t>Ei ole</a:t>
            </a:r>
          </a:p>
          <a:p>
            <a:pPr marL="342900" lvl="0" indent="-342900">
              <a:lnSpc>
                <a:spcPct val="107000"/>
              </a:lnSpc>
              <a:buFont typeface="+mj-lt"/>
              <a:buAutoNum type="arabicPeriod" startAt="36"/>
            </a:pPr>
            <a:r>
              <a:rPr lang="fi-FI" dirty="0">
                <a:latin typeface="Calibri" panose="020F0502020204030204" pitchFamily="34" charset="0"/>
                <a:ea typeface="Calibri" panose="020F0502020204030204" pitchFamily="34" charset="0"/>
                <a:cs typeface="Times New Roman" panose="02020603050405020304" pitchFamily="18" charset="0"/>
              </a:rPr>
              <a:t>E</a:t>
            </a:r>
            <a:r>
              <a:rPr lang="fi-FI" sz="1800" dirty="0">
                <a:effectLst/>
                <a:latin typeface="Calibri" panose="020F0502020204030204" pitchFamily="34" charset="0"/>
                <a:ea typeface="Calibri" panose="020F0502020204030204" pitchFamily="34" charset="0"/>
                <a:cs typeface="Times New Roman" panose="02020603050405020304" pitchFamily="18" charset="0"/>
              </a:rPr>
              <a:t>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tiiä</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36"/>
            </a:pPr>
            <a:r>
              <a:rPr lang="fi-FI" sz="1800" dirty="0">
                <a:effectLst/>
                <a:latin typeface="Calibri" panose="020F0502020204030204" pitchFamily="34" charset="0"/>
                <a:ea typeface="Calibri" panose="020F0502020204030204" pitchFamily="34" charset="0"/>
                <a:cs typeface="Times New Roman" panose="02020603050405020304" pitchFamily="18" charset="0"/>
              </a:rPr>
              <a:t>Berta</a:t>
            </a:r>
          </a:p>
        </p:txBody>
      </p:sp>
    </p:spTree>
    <p:extLst>
      <p:ext uri="{BB962C8B-B14F-4D97-AF65-F5344CB8AC3E}">
        <p14:creationId xmlns:p14="http://schemas.microsoft.com/office/powerpoint/2010/main" val="82184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432812"/>
            <a:ext cx="10760897" cy="2037693"/>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6. Missä päin Suomea haluaisit, että tapahtuma/työpaja/toiminta järjestetään? Vai haluaisitko, että järjestettäisiin verkkotapahtumana tai somehaasteena? 1/4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479373"/>
            <a:ext cx="11022778" cy="3339184"/>
          </a:xfrm>
          <a:prstGeom prst="rect">
            <a:avLst/>
          </a:prstGeom>
          <a:noFill/>
        </p:spPr>
        <p:txBody>
          <a:bodyPr wrap="square" rtlCol="0">
            <a:spAutoFit/>
          </a:bodyPr>
          <a:lstStyle/>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Turku</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Tapahtumia voisi järjestää sekä somekampanjoina että paikan päällä kirjastoissa.</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Mikkeli</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Verkko kursseina</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Verkossa tai somessa</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Oulun keskustassa</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Verkkotapahtumia sekä tapahtumia isoissa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kaupungiessa</a:t>
            </a:r>
            <a:r>
              <a:rPr lang="fi-FI" sz="1800" dirty="0">
                <a:effectLst/>
                <a:latin typeface="Calibri" panose="020F0502020204030204" pitchFamily="34" charset="0"/>
                <a:ea typeface="Calibri" panose="020F0502020204030204" pitchFamily="34" charset="0"/>
                <a:cs typeface="Times New Roman" panose="02020603050405020304" pitchFamily="18" charset="0"/>
              </a:rPr>
              <a:t> kuten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helsingissä</a:t>
            </a:r>
            <a:r>
              <a:rPr lang="fi-FI" sz="1800" dirty="0">
                <a:effectLst/>
                <a:latin typeface="Calibri" panose="020F0502020204030204" pitchFamily="34" charset="0"/>
                <a:ea typeface="Calibri" panose="020F0502020204030204" pitchFamily="34" charset="0"/>
                <a:cs typeface="Times New Roman" panose="02020603050405020304" pitchFamily="18" charset="0"/>
              </a:rPr>
              <a:t>, turussa,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tampereella</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oulussa</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jne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 tai somehaaste</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somehaaste!</a:t>
            </a:r>
          </a:p>
          <a:p>
            <a:pPr marL="342900" lvl="0" indent="-342900">
              <a:lnSpc>
                <a:spcPct val="107000"/>
              </a:lnSpc>
              <a:spcAft>
                <a:spcPts val="800"/>
              </a:spcAft>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a:t>
            </a:r>
          </a:p>
        </p:txBody>
      </p:sp>
    </p:spTree>
    <p:extLst>
      <p:ext uri="{BB962C8B-B14F-4D97-AF65-F5344CB8AC3E}">
        <p14:creationId xmlns:p14="http://schemas.microsoft.com/office/powerpoint/2010/main" val="49540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a:bodyPr>
          <a:lstStyle>
            <a:lvl1pPr algn="l">
              <a:defRPr/>
            </a:lvl1pPr>
          </a:lstStyle>
          <a:p>
            <a:r>
              <a:rPr lang="fi-FI" sz="3200" i="0" dirty="0">
                <a:solidFill>
                  <a:schemeClr val="tx1"/>
                </a:solidFill>
                <a:effectLst/>
                <a:latin typeface="+mj-lt"/>
              </a:rPr>
              <a:t>1. Millaisista ympäristö- ja ilmastokysymyksistä olet kiinnostunut? 1/4</a:t>
            </a:r>
            <a:endParaRPr lang="fi-FI" sz="11500" dirty="0">
              <a:solidFill>
                <a:schemeClr val="tx1"/>
              </a:solidFill>
              <a:latin typeface="+mj-lt"/>
              <a:cs typeface="Calibri" panose="020F0502020204030204" pitchFamily="34" charset="0"/>
            </a:endParaRPr>
          </a:p>
        </p:txBody>
      </p:sp>
      <p:sp>
        <p:nvSpPr>
          <p:cNvPr id="2" name="Tekstiruutu 1">
            <a:extLst>
              <a:ext uri="{FF2B5EF4-FFF2-40B4-BE49-F238E27FC236}">
                <a16:creationId xmlns:a16="http://schemas.microsoft.com/office/drawing/2014/main" id="{686E00C4-59D6-44B9-A31C-271B0E8EAA38}"/>
              </a:ext>
            </a:extLst>
          </p:cNvPr>
          <p:cNvSpPr txBox="1"/>
          <p:nvPr/>
        </p:nvSpPr>
        <p:spPr>
          <a:xfrm>
            <a:off x="828675" y="1800225"/>
            <a:ext cx="9667875" cy="4029565"/>
          </a:xfrm>
          <a:prstGeom prst="rect">
            <a:avLst/>
          </a:prstGeom>
          <a:noFill/>
        </p:spPr>
        <p:txBody>
          <a:bodyPr wrap="square" rtlCol="0">
            <a:spAutoFit/>
          </a:bodyPr>
          <a:lstStyle/>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Yksilökohtaisista</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Energiantuotannosta, kierrätyksestä sekä muista ruohonjuuritason valinnoista, joita voi ympäristön hyväksi tehdä.</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miten suuret yhtiöt saastuttavat maapalloa</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Onko sähkö auto oikeasti ympäristöystävällinen vaihtoehto? Onko ympäristöystävällistä käyttää koulukirjoja ja vihkoja vai pitäisikö muuttaa opiskelu sähköiseen muotoon?</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Miten vähennetään saastuttamista ja roskaamista</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Miten ympäristöä voi pitää puhtaana paremmin, miten ei tulisi niin paljon ruokahävikkiä</a:t>
            </a:r>
          </a:p>
          <a:p>
            <a:pPr marL="342900" lvl="0" indent="-342900">
              <a:lnSpc>
                <a:spcPct val="107000"/>
              </a:lnSpc>
              <a:buFont typeface="+mj-lt"/>
              <a:buAutoNum type="arabicPeriod"/>
            </a:pPr>
            <a:r>
              <a:rPr lang="fi-FI" sz="2000" dirty="0">
                <a:latin typeface="Calibri" panose="020F0502020204030204" pitchFamily="34" charset="0"/>
                <a:ea typeface="Calibri" panose="020F0502020204030204" pitchFamily="34" charset="0"/>
                <a:cs typeface="Times New Roman" panose="02020603050405020304" pitchFamily="18" charset="0"/>
              </a:rPr>
              <a:t>P</a:t>
            </a:r>
            <a:r>
              <a:rPr lang="fi-FI" sz="2000" dirty="0">
                <a:effectLst/>
                <a:latin typeface="Calibri" panose="020F0502020204030204" pitchFamily="34" charset="0"/>
                <a:ea typeface="Calibri" panose="020F0502020204030204" pitchFamily="34" charset="0"/>
                <a:cs typeface="Times New Roman" panose="02020603050405020304" pitchFamily="18" charset="0"/>
              </a:rPr>
              <a:t>äästöjä tulisi vähentää</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Itämeren asiat ja agenda jutusta</a:t>
            </a:r>
          </a:p>
          <a:p>
            <a:pPr marL="342900" lvl="0" indent="-342900">
              <a:lnSpc>
                <a:spcPct val="107000"/>
              </a:lnSpc>
              <a:buFont typeface="+mj-lt"/>
              <a:buAutoNum type="arabicPeriod"/>
            </a:pPr>
            <a:r>
              <a:rPr lang="fi-FI" sz="2000" dirty="0">
                <a:latin typeface="Calibri" panose="020F0502020204030204" pitchFamily="34" charset="0"/>
                <a:ea typeface="Calibri" panose="020F0502020204030204" pitchFamily="34" charset="0"/>
                <a:cs typeface="Times New Roman" panose="02020603050405020304" pitchFamily="18" charset="0"/>
              </a:rPr>
              <a:t>M</a:t>
            </a:r>
            <a:r>
              <a:rPr lang="fi-FI" sz="2000" dirty="0">
                <a:effectLst/>
                <a:latin typeface="Calibri" panose="020F0502020204030204" pitchFamily="34" charset="0"/>
                <a:ea typeface="Calibri" panose="020F0502020204030204" pitchFamily="34" charset="0"/>
                <a:cs typeface="Times New Roman" panose="02020603050405020304" pitchFamily="18" charset="0"/>
              </a:rPr>
              <a:t>iten muuttaa maailmaa ympäristöystävälliseksi</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 Uusiutuvat raaka-aineet ja happosateet</a:t>
            </a:r>
          </a:p>
        </p:txBody>
      </p:sp>
    </p:spTree>
    <p:extLst>
      <p:ext uri="{BB962C8B-B14F-4D97-AF65-F5344CB8AC3E}">
        <p14:creationId xmlns:p14="http://schemas.microsoft.com/office/powerpoint/2010/main" val="418535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48964"/>
            <a:ext cx="10760897" cy="2037693"/>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6. Missä päin Suomea haluaisit, että tapahtuma/työpaja/toiminta järjestetään? Vai haluaisitko, että järjestettäisiin verkkotapahtumana tai somehaasteena? 2/4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458124"/>
            <a:ext cx="11022778" cy="3931910"/>
          </a:xfrm>
          <a:prstGeom prst="rect">
            <a:avLst/>
          </a:prstGeom>
          <a:noFill/>
        </p:spPr>
        <p:txBody>
          <a:bodyPr wrap="square" rtlCol="0">
            <a:spAutoFit/>
          </a:bodyPr>
          <a:lstStyle/>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Helsinki</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Helsinki, Turku ja Oulu</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a:t>
            </a:r>
          </a:p>
          <a:p>
            <a:pPr marL="342900" lvl="0" indent="-342900">
              <a:lnSpc>
                <a:spcPct val="107000"/>
              </a:lnSpc>
              <a:buFont typeface="+mj-lt"/>
              <a:buAutoNum type="arabicPeriod" startAt="12"/>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Ouluss</a:t>
            </a: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Joo</a:t>
            </a:r>
          </a:p>
          <a:p>
            <a:pPr marL="342900" lvl="0" indent="-342900">
              <a:lnSpc>
                <a:spcPct val="107000"/>
              </a:lnSpc>
              <a:buFont typeface="+mj-lt"/>
              <a:buAutoNum type="arabicPeriod" startAt="12"/>
            </a:pPr>
            <a:r>
              <a:rPr lang="fi-FI" dirty="0">
                <a:latin typeface="Calibri" panose="020F0502020204030204" pitchFamily="34" charset="0"/>
                <a:ea typeface="Calibri" panose="020F0502020204030204" pitchFamily="34" charset="0"/>
                <a:cs typeface="Times New Roman" panose="02020603050405020304" pitchFamily="18" charset="0"/>
              </a:rPr>
              <a:t>V</a:t>
            </a:r>
            <a:r>
              <a:rPr lang="fi-FI" sz="1800" dirty="0">
                <a:effectLst/>
                <a:latin typeface="Calibri" panose="020F0502020204030204" pitchFamily="34" charset="0"/>
                <a:ea typeface="Calibri" panose="020F0502020204030204" pitchFamily="34" charset="0"/>
                <a:cs typeface="Times New Roman" panose="02020603050405020304" pitchFamily="18" charset="0"/>
              </a:rPr>
              <a:t>erkkotapahtuma</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 tai netissä</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Verkkotapahtuma</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Haluaisin, että tapahtuma järjestettäisiin verkkotapahtumana</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a:t>
            </a:r>
          </a:p>
          <a:p>
            <a:pPr marL="342900" lvl="0" indent="-342900">
              <a:lnSpc>
                <a:spcPct val="107000"/>
              </a:lnSpc>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 Somessa ja livenä</a:t>
            </a:r>
          </a:p>
          <a:p>
            <a:pPr marL="342900" lvl="0" indent="-342900">
              <a:lnSpc>
                <a:spcPct val="107000"/>
              </a:lnSpc>
              <a:spcAft>
                <a:spcPts val="800"/>
              </a:spcAft>
              <a:buFont typeface="+mj-lt"/>
              <a:buAutoNum type="arabicPeriod" startAt="12"/>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a:t>
            </a:r>
          </a:p>
        </p:txBody>
      </p:sp>
    </p:spTree>
    <p:extLst>
      <p:ext uri="{BB962C8B-B14F-4D97-AF65-F5344CB8AC3E}">
        <p14:creationId xmlns:p14="http://schemas.microsoft.com/office/powerpoint/2010/main" val="2913116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324507"/>
            <a:ext cx="10760897" cy="2037693"/>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6. Missä päin Suomea haluaisit, että tapahtuma/työpaja/toiminta järjestetään? Vai haluaisitko, että järjestettäisiin verkkotapahtumana tai somehaasteena? 3/4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518147"/>
            <a:ext cx="11022778" cy="3635547"/>
          </a:xfrm>
          <a:prstGeom prst="rect">
            <a:avLst/>
          </a:prstGeom>
          <a:noFill/>
        </p:spPr>
        <p:txBody>
          <a:bodyPr wrap="square" rtlCol="0">
            <a:spAutoFit/>
          </a:bodyPr>
          <a:lstStyle/>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 tai Oulun lähialueella.</a:t>
            </a:r>
          </a:p>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a:t>
            </a:r>
          </a:p>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Helsingissä</a:t>
            </a:r>
          </a:p>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a:t>
            </a:r>
          </a:p>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Kaikkialla suomessa tarvitaan lisätietoa ja muuta.</a:t>
            </a:r>
          </a:p>
          <a:p>
            <a:pPr marL="342900" lvl="0" indent="-342900">
              <a:lnSpc>
                <a:spcPct val="107000"/>
              </a:lnSpc>
              <a:buFont typeface="+mj-lt"/>
              <a:buAutoNum type="arabicPeriod" startAt="25"/>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Pohjois</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pohjanmaaa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5"/>
            </a:pPr>
            <a:r>
              <a:rPr lang="fi-FI" dirty="0">
                <a:latin typeface="Calibri" panose="020F0502020204030204" pitchFamily="34" charset="0"/>
                <a:ea typeface="Calibri" panose="020F0502020204030204" pitchFamily="34" charset="0"/>
                <a:cs typeface="Times New Roman" panose="02020603050405020304" pitchFamily="18" charset="0"/>
              </a:rPr>
              <a:t>S</a:t>
            </a:r>
            <a:r>
              <a:rPr lang="fi-FI" sz="1800" dirty="0">
                <a:effectLst/>
                <a:latin typeface="Calibri" panose="020F0502020204030204" pitchFamily="34" charset="0"/>
                <a:ea typeface="Calibri" panose="020F0502020204030204" pitchFamily="34" charset="0"/>
                <a:cs typeface="Times New Roman" panose="02020603050405020304" pitchFamily="18" charset="0"/>
              </a:rPr>
              <a:t>omessa ja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oulussa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raahessa</a:t>
            </a:r>
            <a:r>
              <a:rPr lang="fi-FI" sz="1800" dirty="0">
                <a:effectLst/>
                <a:latin typeface="Calibri" panose="020F0502020204030204" pitchFamily="34" charset="0"/>
                <a:ea typeface="Calibri" panose="020F0502020204030204" pitchFamily="34" charset="0"/>
                <a:cs typeface="Times New Roman" panose="02020603050405020304" pitchFamily="18" charset="0"/>
              </a:rPr>
              <a:t> tai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oulun</a:t>
            </a:r>
            <a:r>
              <a:rPr lang="fi-FI" sz="1800" dirty="0">
                <a:effectLst/>
                <a:latin typeface="Calibri" panose="020F0502020204030204" pitchFamily="34" charset="0"/>
                <a:ea typeface="Calibri" panose="020F0502020204030204" pitchFamily="34" charset="0"/>
                <a:cs typeface="Times New Roman" panose="02020603050405020304" pitchFamily="18" charset="0"/>
              </a:rPr>
              <a:t> lähistöllä. Myös verkkotapahtumia</a:t>
            </a:r>
          </a:p>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Haluaisin, että se pidettäisiin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Ritaharjussa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a:t>
            </a:r>
          </a:p>
          <a:p>
            <a:pPr marL="342900" lvl="0" indent="-342900">
              <a:lnSpc>
                <a:spcPct val="107000"/>
              </a:lnSpc>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Vähän kaikkialla</a:t>
            </a:r>
          </a:p>
          <a:p>
            <a:pPr marL="342900" lvl="0" indent="-342900">
              <a:lnSpc>
                <a:spcPct val="107000"/>
              </a:lnSpc>
              <a:spcAft>
                <a:spcPts val="800"/>
              </a:spcAft>
              <a:buFont typeface="+mj-lt"/>
              <a:buAutoNum type="arabicPeriod" startAt="25"/>
            </a:pPr>
            <a:r>
              <a:rPr lang="fi-FI" sz="1800" dirty="0">
                <a:effectLst/>
                <a:latin typeface="Calibri" panose="020F0502020204030204" pitchFamily="34" charset="0"/>
                <a:ea typeface="Calibri" panose="020F0502020204030204" pitchFamily="34" charset="0"/>
                <a:cs typeface="Times New Roman" panose="02020603050405020304" pitchFamily="18" charset="0"/>
              </a:rPr>
              <a:t>Kaikkialla ja somessa</a:t>
            </a:r>
          </a:p>
        </p:txBody>
      </p:sp>
    </p:spTree>
    <p:extLst>
      <p:ext uri="{BB962C8B-B14F-4D97-AF65-F5344CB8AC3E}">
        <p14:creationId xmlns:p14="http://schemas.microsoft.com/office/powerpoint/2010/main" val="2894757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313037"/>
            <a:ext cx="10760897" cy="2037693"/>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6. Missä päin Suomea haluaisit, että tapahtuma/työpaja/toiminta järjestetään? Vai haluaisitko, että järjestettäisiin verkkotapahtumana tai somehaasteena? 4/4</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2562899"/>
            <a:ext cx="11022778" cy="3042821"/>
          </a:xfrm>
          <a:prstGeom prst="rect">
            <a:avLst/>
          </a:prstGeom>
          <a:noFill/>
        </p:spPr>
        <p:txBody>
          <a:bodyPr wrap="square" rtlCol="0">
            <a:spAutoFit/>
          </a:bodyPr>
          <a:lstStyle/>
          <a:p>
            <a:pPr marL="342900" lvl="0" indent="-342900">
              <a:lnSpc>
                <a:spcPct val="107000"/>
              </a:lnSpc>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a:t>
            </a:r>
          </a:p>
          <a:p>
            <a:pPr marL="342900" lvl="0" indent="-342900">
              <a:lnSpc>
                <a:spcPct val="107000"/>
              </a:lnSpc>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Oulussa</a:t>
            </a:r>
          </a:p>
          <a:p>
            <a:pPr marL="342900" lvl="0" indent="-342900">
              <a:lnSpc>
                <a:spcPct val="107000"/>
              </a:lnSpc>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Verkkotapahtumat ovat erittäin käteviä, koska kaikilla on yhdenvertainen mahdollisuus osallistua niihin välimatkasta riippumatta - niiden lisäksi toivon toimintaa Helsinkiin.</a:t>
            </a:r>
          </a:p>
          <a:p>
            <a:pPr marL="342900" lvl="0" indent="-342900">
              <a:lnSpc>
                <a:spcPct val="107000"/>
              </a:lnSpc>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Turun keskustassa</a:t>
            </a:r>
          </a:p>
          <a:p>
            <a:pPr marL="342900" lvl="0" indent="-342900">
              <a:lnSpc>
                <a:spcPct val="107000"/>
              </a:lnSpc>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Turku</a:t>
            </a:r>
          </a:p>
          <a:p>
            <a:pPr marL="342900" lvl="0" indent="-342900">
              <a:lnSpc>
                <a:spcPct val="107000"/>
              </a:lnSpc>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Helsingissä ja mieluusti ei verkkotapahtumana</a:t>
            </a:r>
          </a:p>
          <a:p>
            <a:pPr marL="342900" lvl="0" indent="-342900">
              <a:lnSpc>
                <a:spcPct val="107000"/>
              </a:lnSpc>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Lopettakaa kokonaan</a:t>
            </a:r>
          </a:p>
          <a:p>
            <a:pPr marL="342900" lvl="0" indent="-342900">
              <a:lnSpc>
                <a:spcPct val="107000"/>
              </a:lnSpc>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Ainakin Jyväskylässä ja Helsingissä, joo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ois</a:t>
            </a:r>
            <a:r>
              <a:rPr lang="fi-FI" sz="1800" dirty="0">
                <a:effectLst/>
                <a:latin typeface="Calibri" panose="020F0502020204030204" pitchFamily="34" charset="0"/>
                <a:ea typeface="Calibri" panose="020F0502020204030204" pitchFamily="34" charset="0"/>
                <a:cs typeface="Times New Roman" panose="02020603050405020304" pitchFamily="18" charset="0"/>
              </a:rPr>
              <a:t> hyvä myös verkko/somejuttuna</a:t>
            </a:r>
          </a:p>
          <a:p>
            <a:pPr marL="342900" lvl="0" indent="-342900">
              <a:lnSpc>
                <a:spcPct val="107000"/>
              </a:lnSpc>
              <a:spcAft>
                <a:spcPts val="800"/>
              </a:spcAft>
              <a:buFont typeface="+mj-lt"/>
              <a:buAutoNum type="arabicPeriod" startAt="37"/>
            </a:pPr>
            <a:r>
              <a:rPr lang="fi-FI" sz="1800" dirty="0">
                <a:effectLst/>
                <a:latin typeface="Calibri" panose="020F0502020204030204" pitchFamily="34" charset="0"/>
                <a:ea typeface="Calibri" panose="020F0502020204030204" pitchFamily="34" charset="0"/>
                <a:cs typeface="Times New Roman" panose="02020603050405020304" pitchFamily="18" charset="0"/>
              </a:rPr>
              <a:t>Ypäjä</a:t>
            </a:r>
          </a:p>
        </p:txBody>
      </p:sp>
    </p:spTree>
    <p:extLst>
      <p:ext uri="{BB962C8B-B14F-4D97-AF65-F5344CB8AC3E}">
        <p14:creationId xmlns:p14="http://schemas.microsoft.com/office/powerpoint/2010/main" val="376784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723900" y="475049"/>
            <a:ext cx="10760897" cy="953701"/>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7. Vapaa sana 1/2</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1419899"/>
            <a:ext cx="11022778" cy="4524637"/>
          </a:xfrm>
          <a:prstGeom prst="rect">
            <a:avLst/>
          </a:prstGeom>
          <a:noFill/>
        </p:spPr>
        <p:txBody>
          <a:bodyPr wrap="square" rtlCol="0">
            <a:spAutoFit/>
          </a:bodyPr>
          <a:lstStyle/>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Ilmastolle armoa</a:t>
            </a:r>
          </a:p>
          <a:p>
            <a:pPr marL="342900" lvl="0" indent="-342900">
              <a:lnSpc>
                <a:spcPct val="107000"/>
              </a:lnSpc>
              <a:buFont typeface="+mj-lt"/>
              <a:buAutoNum type="arabicPeriod"/>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Puspus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Kerätkää roskia</a:t>
            </a:r>
          </a:p>
          <a:p>
            <a:pPr marL="342900" lvl="0" indent="-342900">
              <a:lnSpc>
                <a:spcPct val="107000"/>
              </a:lnSpc>
              <a:buFont typeface="+mj-lt"/>
              <a:buAutoNum type="arabicPeriod"/>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Moikka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Joo</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Hyvä piste.</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Ajatelkaa luontoa!</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Täällä on ollut tosi kivaa ja ilmasto kysymykset ovat tärkeitä. Hyvää päivän jatkoa &lt;3</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 Joo:)</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Nuorten ääni kuuluviin</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Jee</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Kiva kysely.</a:t>
            </a:r>
          </a:p>
          <a:p>
            <a:pPr marL="342900" lvl="0" indent="-342900">
              <a:lnSpc>
                <a:spcPct val="107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Kiitos kyselystä</a:t>
            </a:r>
          </a:p>
          <a:p>
            <a:pPr marL="342900" lvl="0" indent="-342900">
              <a:lnSpc>
                <a:spcPct val="107000"/>
              </a:lnSpc>
              <a:spcAft>
                <a:spcPts val="800"/>
              </a:spcAft>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267902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723900" y="475049"/>
            <a:ext cx="10760897" cy="844314"/>
          </a:xfrm>
          <a:prstGeom prst="rect">
            <a:avLst/>
          </a:prstGeom>
        </p:spPr>
        <p:txBody>
          <a:bodyPr>
            <a:noAutofit/>
          </a:bodyPr>
          <a:lstStyle>
            <a:lvl1pPr algn="l">
              <a:defRPr/>
            </a:lvl1pPr>
          </a:lstStyle>
          <a:p>
            <a:pPr>
              <a:lnSpc>
                <a:spcPct val="107000"/>
              </a:lnSpc>
              <a:spcAft>
                <a:spcPts val="800"/>
              </a:spcAft>
            </a:pPr>
            <a:r>
              <a:rPr lang="fi-FI" sz="3200" dirty="0">
                <a:solidFill>
                  <a:srgbClr val="212121"/>
                </a:solidFill>
                <a:effectLst/>
                <a:latin typeface="+mj-lt"/>
                <a:ea typeface="Calibri" panose="020F0502020204030204" pitchFamily="34" charset="0"/>
                <a:cs typeface="Times New Roman" panose="02020603050405020304" pitchFamily="18" charset="0"/>
              </a:rPr>
              <a:t>7. Vapaa sana 2/2</a:t>
            </a:r>
            <a:endParaRPr lang="fi-FI" sz="3200" dirty="0">
              <a:effectLst/>
              <a:latin typeface="+mj-lt"/>
              <a:ea typeface="Calibri" panose="020F0502020204030204" pitchFamily="34" charset="0"/>
              <a:cs typeface="Times New Roman" panose="02020603050405020304" pitchFamily="18" charset="0"/>
            </a:endParaRPr>
          </a:p>
        </p:txBody>
      </p:sp>
      <p:sp>
        <p:nvSpPr>
          <p:cNvPr id="3" name="Tekstiruutu 2">
            <a:extLst>
              <a:ext uri="{FF2B5EF4-FFF2-40B4-BE49-F238E27FC236}">
                <a16:creationId xmlns:a16="http://schemas.microsoft.com/office/drawing/2014/main" id="{2FC8D727-12C1-4533-9A12-2AAB63ECD871}"/>
              </a:ext>
            </a:extLst>
          </p:cNvPr>
          <p:cNvSpPr txBox="1"/>
          <p:nvPr/>
        </p:nvSpPr>
        <p:spPr>
          <a:xfrm>
            <a:off x="723900" y="1319363"/>
            <a:ext cx="11022778" cy="4821000"/>
          </a:xfrm>
          <a:prstGeom prst="rect">
            <a:avLst/>
          </a:prstGeom>
          <a:noFill/>
        </p:spPr>
        <p:txBody>
          <a:bodyPr wrap="square" rtlCol="0">
            <a:spAutoFit/>
          </a:bodyPr>
          <a:lstStyle/>
          <a:p>
            <a:pPr marL="342900" lvl="0" indent="-342900">
              <a:lnSpc>
                <a:spcPct val="107000"/>
              </a:lnSpc>
              <a:buFont typeface="+mj-lt"/>
              <a:buAutoNum type="arabicPeriod" startAt="16"/>
            </a:pPr>
            <a:r>
              <a:rPr lang="fi-FI" sz="1800" dirty="0">
                <a:effectLst/>
                <a:latin typeface="Calibri" panose="020F0502020204030204" pitchFamily="34" charset="0"/>
                <a:ea typeface="Calibri" panose="020F0502020204030204" pitchFamily="34" charset="0"/>
                <a:cs typeface="Times New Roman" panose="02020603050405020304" pitchFamily="18" charset="0"/>
              </a:rPr>
              <a:t>Joo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pepo</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16"/>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Jejjeej</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16"/>
            </a:pPr>
            <a:r>
              <a:rPr lang="fi-FI" sz="1800" dirty="0">
                <a:effectLst/>
                <a:latin typeface="Calibri" panose="020F0502020204030204" pitchFamily="34" charset="0"/>
                <a:ea typeface="Calibri" panose="020F0502020204030204" pitchFamily="34" charset="0"/>
                <a:cs typeface="Times New Roman" panose="02020603050405020304" pitchFamily="18" charset="0"/>
              </a:rPr>
              <a:t>Kiva</a:t>
            </a:r>
          </a:p>
          <a:p>
            <a:pPr marL="342900" lvl="0" indent="-342900">
              <a:lnSpc>
                <a:spcPct val="107000"/>
              </a:lnSpc>
              <a:buFont typeface="+mj-lt"/>
              <a:buAutoNum type="arabicPeriod" startAt="16"/>
            </a:pPr>
            <a:r>
              <a:rPr lang="fi-FI" sz="1800" dirty="0">
                <a:effectLst/>
                <a:latin typeface="Calibri" panose="020F0502020204030204" pitchFamily="34" charset="0"/>
                <a:ea typeface="Calibri" panose="020F0502020204030204" pitchFamily="34" charset="0"/>
                <a:cs typeface="Times New Roman" panose="02020603050405020304" pitchFamily="18" charset="0"/>
              </a:rPr>
              <a:t>Moi</a:t>
            </a:r>
          </a:p>
          <a:p>
            <a:pPr marL="342900" lvl="0" indent="-342900">
              <a:lnSpc>
                <a:spcPct val="107000"/>
              </a:lnSpc>
              <a:buFont typeface="+mj-lt"/>
              <a:buAutoNum type="arabicPeriod" startAt="16"/>
            </a:pPr>
            <a:r>
              <a:rPr lang="fi-FI" sz="1800" dirty="0">
                <a:effectLst/>
                <a:latin typeface="Calibri" panose="020F0502020204030204" pitchFamily="34" charset="0"/>
                <a:ea typeface="Calibri" panose="020F0502020204030204" pitchFamily="34" charset="0"/>
                <a:cs typeface="Times New Roman" panose="02020603050405020304" pitchFamily="18" charset="0"/>
              </a:rPr>
              <a:t>Tulisin katsomaan mielelläni paneelikeskusteluja (etäyhteydellä tai paikan päällä), joissa tuodaan yhteen nuoret, eri alojen asiantuntijat sekä päättäjät (eri tasojen poliitikot) ympäristö- ja ilmastoteemojen äärelle. Voitaisiin keskustella esimerkiksi seuraavista kysymyksistä: Mitkä toimijat vahingoittavat ympäristöä ja nopeuttavat ilmastonmuutoksen etenemistä eniten ja miten näiden toimijoiden toimintaan voi tehokkaimmin vaikuttaa? Mitkä ovat siis parhaita (tehokkaimpia, oikein suunnattuja ja yhdenvertaisia) tapoja ilmastonmuutoksen hidastamiseksi? Mitä tavoitteita Suomessa on ilmastonmuutoksen hidastamiseen liittyen ja miten niihin aiotaan päästä vai päästäänkö? Ovatko tavoitteet riittäviä, keskittyvätkö ne oikeisiin asioihin ja miten tavoitteisiin pääseminen vaikuttaa Suomeen ja tavallisten suomalaisten arkeen? Osallistuisin myös tapahtumaan, jossa on alan asiantuntijoita ja tutkijoita kertomassa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esim</a:t>
            </a:r>
            <a:r>
              <a:rPr lang="fi-FI" sz="1800" dirty="0">
                <a:effectLst/>
                <a:latin typeface="Calibri" panose="020F0502020204030204" pitchFamily="34" charset="0"/>
                <a:ea typeface="Calibri" panose="020F0502020204030204" pitchFamily="34" charset="0"/>
                <a:cs typeface="Times New Roman" panose="02020603050405020304" pitchFamily="18" charset="0"/>
              </a:rPr>
              <a:t>: mitkä toimijat vahingoittavat ympäristöä ja nopeuttavat ilmastonmuutoksen etenemistä eniten ja miten näiden toimijoiden toimintaan voi tehokkaimmin vaikuttaa.</a:t>
            </a:r>
          </a:p>
          <a:p>
            <a:pPr marL="342900" lvl="0" indent="-342900">
              <a:lnSpc>
                <a:spcPct val="107000"/>
              </a:lnSpc>
              <a:buFont typeface="+mj-lt"/>
              <a:buAutoNum type="arabicPeriod" startAt="16"/>
            </a:pP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startAt="16"/>
            </a:pPr>
            <a:r>
              <a:rPr lang="fi-FI" sz="1800" dirty="0" err="1">
                <a:effectLst/>
                <a:latin typeface="Calibri" panose="020F0502020204030204" pitchFamily="34" charset="0"/>
                <a:ea typeface="Calibri" panose="020F0502020204030204" pitchFamily="34" charset="0"/>
                <a:cs typeface="Times New Roman" panose="02020603050405020304" pitchFamily="18" charset="0"/>
              </a:rPr>
              <a:t>Ootte</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kivoi</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75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a:bodyPr>
          <a:lstStyle>
            <a:lvl1pPr algn="l">
              <a:defRPr/>
            </a:lvl1pPr>
          </a:lstStyle>
          <a:p>
            <a:r>
              <a:rPr lang="fi-FI" sz="3200" i="0" dirty="0">
                <a:solidFill>
                  <a:schemeClr val="tx1"/>
                </a:solidFill>
                <a:effectLst/>
                <a:latin typeface="+mj-lt"/>
              </a:rPr>
              <a:t>1. Millaisista ympäristö- ja ilmastokysymyksistä olet kiinnostunut? 2/4</a:t>
            </a:r>
            <a:endParaRPr lang="fi-FI" sz="11500" dirty="0">
              <a:solidFill>
                <a:schemeClr val="tx1"/>
              </a:solidFill>
              <a:latin typeface="+mj-lt"/>
              <a:cs typeface="Calibri" panose="020F0502020204030204" pitchFamily="34" charset="0"/>
            </a:endParaRPr>
          </a:p>
        </p:txBody>
      </p:sp>
      <p:sp>
        <p:nvSpPr>
          <p:cNvPr id="2" name="Tekstiruutu 1">
            <a:extLst>
              <a:ext uri="{FF2B5EF4-FFF2-40B4-BE49-F238E27FC236}">
                <a16:creationId xmlns:a16="http://schemas.microsoft.com/office/drawing/2014/main" id="{686E00C4-59D6-44B9-A31C-271B0E8EAA38}"/>
              </a:ext>
            </a:extLst>
          </p:cNvPr>
          <p:cNvSpPr txBox="1"/>
          <p:nvPr/>
        </p:nvSpPr>
        <p:spPr>
          <a:xfrm>
            <a:off x="828675" y="1800225"/>
            <a:ext cx="9667875" cy="4358886"/>
          </a:xfrm>
          <a:prstGeom prst="rect">
            <a:avLst/>
          </a:prstGeom>
          <a:noFill/>
        </p:spPr>
        <p:txBody>
          <a:bodyPr wrap="square" rtlCol="0">
            <a:spAutoFit/>
          </a:bodyPr>
          <a:lstStyle/>
          <a:p>
            <a:pPr marL="457200" lvl="0" indent="-4572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Vedenpulasta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Kerätä roskia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ole varma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Kaikesta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ole varma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Miten lihatuotannon saa kokonaan lopetettua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Miksi ilmastonmuutos</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Miten voin vaikuttaa ilmasto muutokseen</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Ilmastonmuutos</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Ilmastonmuutos</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Ilmastonmuutokseen liittyvistä.</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Miten piittaamaton käytöksemme vaikuttaa luontoon ja ilmastoon.</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Siitä miten voi parantaa asioita</a:t>
            </a:r>
          </a:p>
        </p:txBody>
      </p:sp>
    </p:spTree>
    <p:extLst>
      <p:ext uri="{BB962C8B-B14F-4D97-AF65-F5344CB8AC3E}">
        <p14:creationId xmlns:p14="http://schemas.microsoft.com/office/powerpoint/2010/main" val="198207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a:bodyPr>
          <a:lstStyle>
            <a:lvl1pPr algn="l">
              <a:defRPr/>
            </a:lvl1pPr>
          </a:lstStyle>
          <a:p>
            <a:r>
              <a:rPr lang="fi-FI" sz="3200" i="0" dirty="0">
                <a:solidFill>
                  <a:schemeClr val="tx1"/>
                </a:solidFill>
                <a:effectLst/>
                <a:latin typeface="+mj-lt"/>
              </a:rPr>
              <a:t>1. Millaisista ympäristö- ja ilmastokysymyksistä olet kiinnostunut? 3/4</a:t>
            </a:r>
            <a:endParaRPr lang="fi-FI" sz="11500" dirty="0">
              <a:solidFill>
                <a:schemeClr val="tx1"/>
              </a:solidFill>
              <a:latin typeface="+mj-lt"/>
              <a:cs typeface="Calibri" panose="020F0502020204030204" pitchFamily="34" charset="0"/>
            </a:endParaRPr>
          </a:p>
        </p:txBody>
      </p:sp>
      <p:sp>
        <p:nvSpPr>
          <p:cNvPr id="2" name="Tekstiruutu 1">
            <a:extLst>
              <a:ext uri="{FF2B5EF4-FFF2-40B4-BE49-F238E27FC236}">
                <a16:creationId xmlns:a16="http://schemas.microsoft.com/office/drawing/2014/main" id="{686E00C4-59D6-44B9-A31C-271B0E8EAA38}"/>
              </a:ext>
            </a:extLst>
          </p:cNvPr>
          <p:cNvSpPr txBox="1"/>
          <p:nvPr/>
        </p:nvSpPr>
        <p:spPr>
          <a:xfrm>
            <a:off x="828675" y="1800225"/>
            <a:ext cx="9667875" cy="4358886"/>
          </a:xfrm>
          <a:prstGeom prst="rect">
            <a:avLst/>
          </a:prstGeom>
          <a:noFill/>
        </p:spPr>
        <p:txBody>
          <a:bodyPr wrap="square" rtlCol="0">
            <a:spAutoFit/>
          </a:bodyPr>
          <a:lstStyle/>
          <a:p>
            <a:pPr marL="457200" lvl="0" indent="-4572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Hiilijalanjäljen vähentäminen</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Olen kiinnostunut kyselyistä ilmastonmuutokseen liittyen</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Ilmaston lämpeneminen ja muuttuminen, vedenlaatu, puun kulutus, muoviroskaaminen</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Köyhyys</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Milloin suuret valtiot tekevät jotain ilmastonmuutoksen eteen?</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Millainen on terveellinen ilmasto</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Aivan kaikenlaisista</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Kaikista</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osaa sanoa</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Tulevaisuuteen liittyviin</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Olen kiinnostunut ilmastonmuutoksesta</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Oikeastaan kaikki ympäristöön ja ilmastoon liittyvä kiinnostaa</a:t>
            </a:r>
          </a:p>
          <a:p>
            <a:pPr marL="342900" lvl="0" indent="-342900">
              <a:lnSpc>
                <a:spcPct val="107000"/>
              </a:lnSpc>
              <a:buFont typeface="+mj-lt"/>
              <a:buAutoNum type="arabicPeriod" startAt="24"/>
            </a:pPr>
            <a:r>
              <a:rPr lang="fi-FI" sz="2000" dirty="0">
                <a:effectLst/>
                <a:latin typeface="Calibri" panose="020F0502020204030204" pitchFamily="34" charset="0"/>
                <a:ea typeface="Calibri" panose="020F0502020204030204" pitchFamily="34" charset="0"/>
                <a:cs typeface="Times New Roman" panose="02020603050405020304" pitchFamily="18" charset="0"/>
              </a:rPr>
              <a:t> Kuinka paljon tulee päästöjä</a:t>
            </a:r>
          </a:p>
        </p:txBody>
      </p:sp>
    </p:spTree>
    <p:extLst>
      <p:ext uri="{BB962C8B-B14F-4D97-AF65-F5344CB8AC3E}">
        <p14:creationId xmlns:p14="http://schemas.microsoft.com/office/powerpoint/2010/main" val="182865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a:bodyPr>
          <a:lstStyle>
            <a:lvl1pPr algn="l">
              <a:defRPr/>
            </a:lvl1pPr>
          </a:lstStyle>
          <a:p>
            <a:r>
              <a:rPr lang="fi-FI" sz="3200" i="0" dirty="0">
                <a:solidFill>
                  <a:schemeClr val="tx1"/>
                </a:solidFill>
                <a:effectLst/>
                <a:latin typeface="+mj-lt"/>
              </a:rPr>
              <a:t>1. Millaisista ympäristö- ja ilmastokysymyksistä olet kiinnostunut? 4/4</a:t>
            </a:r>
            <a:endParaRPr lang="fi-FI" sz="11500" dirty="0">
              <a:solidFill>
                <a:schemeClr val="tx1"/>
              </a:solidFill>
              <a:latin typeface="+mj-lt"/>
              <a:cs typeface="Calibri" panose="020F0502020204030204" pitchFamily="34" charset="0"/>
            </a:endParaRPr>
          </a:p>
        </p:txBody>
      </p:sp>
      <p:sp>
        <p:nvSpPr>
          <p:cNvPr id="2" name="Tekstiruutu 1">
            <a:extLst>
              <a:ext uri="{FF2B5EF4-FFF2-40B4-BE49-F238E27FC236}">
                <a16:creationId xmlns:a16="http://schemas.microsoft.com/office/drawing/2014/main" id="{686E00C4-59D6-44B9-A31C-271B0E8EAA38}"/>
              </a:ext>
            </a:extLst>
          </p:cNvPr>
          <p:cNvSpPr txBox="1"/>
          <p:nvPr/>
        </p:nvSpPr>
        <p:spPr>
          <a:xfrm>
            <a:off x="828675" y="1800225"/>
            <a:ext cx="9667875" cy="4358886"/>
          </a:xfrm>
          <a:prstGeom prst="rect">
            <a:avLst/>
          </a:prstGeom>
          <a:noFill/>
        </p:spPr>
        <p:txBody>
          <a:bodyPr wrap="square" rtlCol="0">
            <a:spAutoFit/>
          </a:bodyPr>
          <a:lstStyle/>
          <a:p>
            <a:pPr marL="457200" lvl="0" indent="-4572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Se, miten jokainen ihminen voi taistella ilmastonmuutosta vastaan</a:t>
            </a:r>
          </a:p>
          <a:p>
            <a:pPr marL="342900" lvl="0" indent="-3429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Kaikki</a:t>
            </a:r>
          </a:p>
          <a:p>
            <a:pPr marL="342900" lvl="0" indent="-3429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Päästöt</a:t>
            </a:r>
          </a:p>
          <a:p>
            <a:pPr marL="342900" lvl="0" indent="-3429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Millaisilla toimilla voitaisiin tehokkaimmin hidastaa ilmastonmuutoksen etenemistä? Mitkä toimijat vaikuttavat ilmastonmuutoksen etenemiseen eniten ja keillä on vaikutusvaltaa niiden toiminnan muuttamiseen? Valtasuhteiden hahmottaminen ja ketkä/miten niihin voi vaikuttaa tehokkaimmin?</a:t>
            </a:r>
          </a:p>
          <a:p>
            <a:pPr marL="342900" lvl="0" indent="-3429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Miten lopettaa tai hidastaa ilmasto lämpeneminen</a:t>
            </a:r>
          </a:p>
          <a:p>
            <a:pPr marL="342900" lvl="0" indent="-3429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a:t>
            </a:r>
            <a:r>
              <a:rPr lang="fi-FI" sz="2000" dirty="0">
                <a:latin typeface="Calibri" panose="020F0502020204030204" pitchFamily="34" charset="0"/>
                <a:ea typeface="Calibri" panose="020F0502020204030204" pitchFamily="34" charset="0"/>
                <a:cs typeface="Times New Roman" panose="02020603050405020304" pitchFamily="18" charset="0"/>
              </a:rPr>
              <a:t>Il</a:t>
            </a:r>
            <a:r>
              <a:rPr lang="fi-FI" sz="2000" dirty="0">
                <a:effectLst/>
                <a:latin typeface="Calibri" panose="020F0502020204030204" pitchFamily="34" charset="0"/>
                <a:ea typeface="Calibri" panose="020F0502020204030204" pitchFamily="34" charset="0"/>
                <a:cs typeface="Times New Roman" panose="02020603050405020304" pitchFamily="18" charset="0"/>
              </a:rPr>
              <a:t>mastonmuutos, biodiversiteetin suojelu</a:t>
            </a:r>
          </a:p>
          <a:p>
            <a:pPr marL="342900" lvl="0" indent="-3429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Fossiili ja jätteisiin</a:t>
            </a:r>
          </a:p>
          <a:p>
            <a:pPr marL="342900" lvl="0" indent="-3429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mistään</a:t>
            </a:r>
          </a:p>
          <a:p>
            <a:pPr marL="342900" lvl="0" indent="-342900">
              <a:lnSpc>
                <a:spcPct val="107000"/>
              </a:lnSpc>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Miten ilmastonmuutosta ja ilmaston lämpenemistä voisi hidastaa</a:t>
            </a:r>
          </a:p>
          <a:p>
            <a:pPr marL="342900" lvl="0" indent="-342900">
              <a:lnSpc>
                <a:spcPct val="107000"/>
              </a:lnSpc>
              <a:spcAft>
                <a:spcPts val="800"/>
              </a:spcAft>
              <a:buFont typeface="+mj-lt"/>
              <a:buAutoNum type="arabicPeriod" startAt="37"/>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tiedä</a:t>
            </a:r>
          </a:p>
        </p:txBody>
      </p:sp>
    </p:spTree>
    <p:extLst>
      <p:ext uri="{BB962C8B-B14F-4D97-AF65-F5344CB8AC3E}">
        <p14:creationId xmlns:p14="http://schemas.microsoft.com/office/powerpoint/2010/main" val="49107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a:bodyPr>
          <a:lstStyle>
            <a:lvl1pPr algn="l">
              <a:defRPr/>
            </a:lvl1pPr>
          </a:lstStyle>
          <a:p>
            <a:pPr>
              <a:lnSpc>
                <a:spcPct val="107000"/>
              </a:lnSpc>
              <a:spcAft>
                <a:spcPts val="800"/>
              </a:spcAft>
            </a:pPr>
            <a:r>
              <a:rPr lang="fi-FI" sz="3200" dirty="0">
                <a:solidFill>
                  <a:srgbClr val="212121"/>
                </a:solidFill>
                <a:effectLst/>
                <a:latin typeface="+mj-lt"/>
                <a:ea typeface="Times New Roman" panose="02020603050405020304" pitchFamily="18" charset="0"/>
                <a:cs typeface="Times New Roman" panose="02020603050405020304" pitchFamily="18" charset="0"/>
              </a:rPr>
              <a:t>2. Miten näihin ympäristö- ja ilmastokysymyksiin pitäisi mielestäsi vastata? Mitä pitäisi tehdä? 1/4</a:t>
            </a:r>
            <a:endParaRPr lang="fi-FI" sz="3200" dirty="0">
              <a:effectLst/>
              <a:latin typeface="+mj-lt"/>
              <a:ea typeface="Calibri" panose="020F0502020204030204" pitchFamily="34" charset="0"/>
              <a:cs typeface="Times New Roman" panose="02020603050405020304" pitchFamily="18" charset="0"/>
            </a:endParaRPr>
          </a:p>
        </p:txBody>
      </p:sp>
      <p:sp>
        <p:nvSpPr>
          <p:cNvPr id="2" name="Tekstiruutu 1">
            <a:extLst>
              <a:ext uri="{FF2B5EF4-FFF2-40B4-BE49-F238E27FC236}">
                <a16:creationId xmlns:a16="http://schemas.microsoft.com/office/drawing/2014/main" id="{686E00C4-59D6-44B9-A31C-271B0E8EAA38}"/>
              </a:ext>
            </a:extLst>
          </p:cNvPr>
          <p:cNvSpPr txBox="1"/>
          <p:nvPr/>
        </p:nvSpPr>
        <p:spPr>
          <a:xfrm>
            <a:off x="828675" y="1724024"/>
            <a:ext cx="10048875" cy="4688206"/>
          </a:xfrm>
          <a:prstGeom prst="rect">
            <a:avLst/>
          </a:prstGeom>
          <a:noFill/>
        </p:spPr>
        <p:txBody>
          <a:bodyPr wrap="square" rtlCol="0">
            <a:spAutoFit/>
          </a:bodyPr>
          <a:lstStyle/>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Mielestäni radikaalimuutokset ovat hyvästä, mutta ihmiset eivät katso sitä hyvällä ja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hulluuntuvat</a:t>
            </a:r>
            <a:r>
              <a:rPr lang="fi-FI" sz="2000" dirty="0">
                <a:effectLst/>
                <a:latin typeface="Calibri" panose="020F0502020204030204" pitchFamily="34" charset="0"/>
                <a:ea typeface="Calibri" panose="020F0502020204030204" pitchFamily="34" charset="0"/>
                <a:cs typeface="Times New Roman" panose="02020603050405020304" pitchFamily="18" charset="0"/>
              </a:rPr>
              <a:t>. Päätöksiä pitää siis tehdä harkitusti</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Levittää tietoisuutta asiasta, kampanjoida sen puolesta esim. Mielipide kirjoituksilla ja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somekamppanjoilla</a:t>
            </a:r>
            <a:r>
              <a:rPr lang="fi-FI"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a:pPr>
            <a:r>
              <a:rPr lang="fi-FI" sz="2000" dirty="0">
                <a:latin typeface="Calibri" panose="020F0502020204030204" pitchFamily="34" charset="0"/>
                <a:ea typeface="Calibri" panose="020F0502020204030204" pitchFamily="34" charset="0"/>
                <a:cs typeface="Times New Roman" panose="02020603050405020304" pitchFamily="18" charset="0"/>
              </a:rPr>
              <a:t>S</a:t>
            </a:r>
            <a:r>
              <a:rPr lang="fi-FI" sz="2000" dirty="0">
                <a:effectLst/>
                <a:latin typeface="Calibri" panose="020F0502020204030204" pitchFamily="34" charset="0"/>
                <a:ea typeface="Calibri" panose="020F0502020204030204" pitchFamily="34" charset="0"/>
                <a:cs typeface="Times New Roman" panose="02020603050405020304" pitchFamily="18" charset="0"/>
              </a:rPr>
              <a:t>elkeä julistemainen julkaisu tai esite</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En ole täysin varma, ehkä hyvät ja huonot puolet, jonka jälkeen jonkinlainen päätös.</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Pitäisi olla kalliimpaa lentää lentokoneella ja muutenkin matkustaa ja olla enemmän roskiksia.</a:t>
            </a:r>
          </a:p>
          <a:p>
            <a:pPr marL="342900" lvl="0" indent="-342900">
              <a:lnSpc>
                <a:spcPct val="107000"/>
              </a:lnSpc>
              <a:buFont typeface="+mj-lt"/>
              <a:buAutoNum type="arabicPeriod"/>
            </a:pPr>
            <a:r>
              <a:rPr lang="fi-FI" sz="2000" dirty="0">
                <a:latin typeface="Calibri" panose="020F0502020204030204" pitchFamily="34" charset="0"/>
                <a:ea typeface="Calibri" panose="020F0502020204030204" pitchFamily="34" charset="0"/>
                <a:cs typeface="Times New Roman" panose="02020603050405020304" pitchFamily="18" charset="0"/>
              </a:rPr>
              <a:t>E</a:t>
            </a:r>
            <a:r>
              <a:rPr lang="fi-FI" sz="2000" dirty="0">
                <a:effectLst/>
                <a:latin typeface="Calibri" panose="020F0502020204030204" pitchFamily="34" charset="0"/>
                <a:ea typeface="Calibri" panose="020F0502020204030204" pitchFamily="34" charset="0"/>
                <a:cs typeface="Times New Roman" panose="02020603050405020304" pitchFamily="18" charset="0"/>
              </a:rPr>
              <a:t>n tiedä</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En osaa sanoa.</a:t>
            </a:r>
          </a:p>
          <a:p>
            <a:pPr marL="342900" lvl="0" indent="-342900">
              <a:lnSpc>
                <a:spcPct val="107000"/>
              </a:lnSpc>
              <a:buFont typeface="+mj-lt"/>
              <a:buAutoNum type="arabicPeriod"/>
            </a:pPr>
            <a:r>
              <a:rPr lang="fi-FI" sz="2000" dirty="0">
                <a:latin typeface="Calibri" panose="020F0502020204030204" pitchFamily="34" charset="0"/>
                <a:ea typeface="Calibri" panose="020F0502020204030204" pitchFamily="34" charset="0"/>
                <a:cs typeface="Times New Roman" panose="02020603050405020304" pitchFamily="18" charset="0"/>
              </a:rPr>
              <a:t>T</a:t>
            </a:r>
            <a:r>
              <a:rPr lang="fi-FI" sz="2000" dirty="0">
                <a:effectLst/>
                <a:latin typeface="Calibri" panose="020F0502020204030204" pitchFamily="34" charset="0"/>
                <a:ea typeface="Calibri" panose="020F0502020204030204" pitchFamily="34" charset="0"/>
                <a:cs typeface="Times New Roman" panose="02020603050405020304" pitchFamily="18" charset="0"/>
              </a:rPr>
              <a:t>oimia pian ennen kuin on liian myöhäistä</a:t>
            </a:r>
          </a:p>
          <a:p>
            <a:pPr marL="342900" lvl="0" indent="-342900">
              <a:lnSpc>
                <a:spcPct val="107000"/>
              </a:lnSpc>
              <a:buFont typeface="+mj-lt"/>
              <a:buAutoNum type="arabicPeriod"/>
            </a:pPr>
            <a:r>
              <a:rPr lang="fi-FI" sz="2000" dirty="0">
                <a:latin typeface="Calibri" panose="020F0502020204030204" pitchFamily="34" charset="0"/>
                <a:ea typeface="Calibri" panose="020F0502020204030204" pitchFamily="34" charset="0"/>
                <a:cs typeface="Times New Roman" panose="02020603050405020304" pitchFamily="18" charset="0"/>
              </a:rPr>
              <a:t>H</a:t>
            </a:r>
            <a:r>
              <a:rPr lang="fi-FI" sz="2000" dirty="0">
                <a:effectLst/>
                <a:latin typeface="Calibri" panose="020F0502020204030204" pitchFamily="34" charset="0"/>
                <a:ea typeface="Calibri" panose="020F0502020204030204" pitchFamily="34" charset="0"/>
                <a:cs typeface="Times New Roman" panose="02020603050405020304" pitchFamily="18" charset="0"/>
              </a:rPr>
              <a:t>allituksesta suora vastaus, tehdä radikaaleja muutoksia</a:t>
            </a:r>
          </a:p>
          <a:p>
            <a:pPr marL="342900" lvl="0" indent="-342900">
              <a:lnSpc>
                <a:spcPct val="107000"/>
              </a:lnSpc>
              <a:buFont typeface="+mj-lt"/>
              <a:buAutoNum type="arabicPeriod"/>
            </a:pPr>
            <a:r>
              <a:rPr lang="fi-FI" sz="2000" dirty="0">
                <a:effectLst/>
                <a:latin typeface="Calibri" panose="020F0502020204030204" pitchFamily="34" charset="0"/>
                <a:ea typeface="Calibri" panose="020F0502020204030204" pitchFamily="34" charset="0"/>
                <a:cs typeface="Times New Roman" panose="02020603050405020304" pitchFamily="18" charset="0"/>
              </a:rPr>
              <a:t> Haluaisin että kouluun tulisi joitakin henkilöitä jotka tietäisivät asiasta niin opettamaan meitä niistä</a:t>
            </a:r>
          </a:p>
        </p:txBody>
      </p:sp>
    </p:spTree>
    <p:extLst>
      <p:ext uri="{BB962C8B-B14F-4D97-AF65-F5344CB8AC3E}">
        <p14:creationId xmlns:p14="http://schemas.microsoft.com/office/powerpoint/2010/main" val="376445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a:bodyPr>
          <a:lstStyle>
            <a:lvl1pPr algn="l">
              <a:defRPr/>
            </a:lvl1pPr>
          </a:lstStyle>
          <a:p>
            <a:pPr>
              <a:lnSpc>
                <a:spcPct val="107000"/>
              </a:lnSpc>
              <a:spcAft>
                <a:spcPts val="800"/>
              </a:spcAft>
            </a:pPr>
            <a:r>
              <a:rPr lang="fi-FI" sz="3200" dirty="0">
                <a:solidFill>
                  <a:srgbClr val="212121"/>
                </a:solidFill>
                <a:effectLst/>
                <a:latin typeface="+mj-lt"/>
                <a:ea typeface="Times New Roman" panose="02020603050405020304" pitchFamily="18" charset="0"/>
                <a:cs typeface="Times New Roman" panose="02020603050405020304" pitchFamily="18" charset="0"/>
              </a:rPr>
              <a:t>2. Miten näihin ympäristö- ja ilmastokysymyksiin pitäisi mielestäsi vastata? Mitä pitäisi tehdä? 2/4</a:t>
            </a:r>
            <a:endParaRPr lang="fi-FI" sz="3200" dirty="0">
              <a:effectLst/>
              <a:latin typeface="+mj-lt"/>
              <a:ea typeface="Calibri" panose="020F0502020204030204" pitchFamily="34" charset="0"/>
              <a:cs typeface="Times New Roman" panose="02020603050405020304" pitchFamily="18" charset="0"/>
            </a:endParaRPr>
          </a:p>
        </p:txBody>
      </p:sp>
      <p:sp>
        <p:nvSpPr>
          <p:cNvPr id="2" name="Tekstiruutu 1">
            <a:extLst>
              <a:ext uri="{FF2B5EF4-FFF2-40B4-BE49-F238E27FC236}">
                <a16:creationId xmlns:a16="http://schemas.microsoft.com/office/drawing/2014/main" id="{686E00C4-59D6-44B9-A31C-271B0E8EAA38}"/>
              </a:ext>
            </a:extLst>
          </p:cNvPr>
          <p:cNvSpPr txBox="1"/>
          <p:nvPr/>
        </p:nvSpPr>
        <p:spPr>
          <a:xfrm>
            <a:off x="828675" y="1800225"/>
            <a:ext cx="9667875" cy="4029565"/>
          </a:xfrm>
          <a:prstGeom prst="rect">
            <a:avLst/>
          </a:prstGeom>
          <a:noFill/>
        </p:spPr>
        <p:txBody>
          <a:bodyPr wrap="square" rtlCol="0">
            <a:spAutoFit/>
          </a:bodyPr>
          <a:lstStyle/>
          <a:p>
            <a:pPr marL="457200" lvl="0" indent="-4572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Opetetaan koulussa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Kerätä roskia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Avoimella mielellä</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Kaikki söisivät ekologisemmin</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ole varma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Auttaa sitä</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Lopettamalla saastuttamasta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Vähentää roskaamista sekä huolehtia luonnosta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Esim. tehdä eri asioista hiilineutraaleja.</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Mielestäni nuoria ja muutenkin ihmisiä pitäisi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vailaista</a:t>
            </a:r>
            <a:r>
              <a:rPr lang="fi-FI" sz="2000" dirty="0">
                <a:effectLst/>
                <a:latin typeface="Calibri" panose="020F0502020204030204" pitchFamily="34" charset="0"/>
                <a:ea typeface="Calibri" panose="020F0502020204030204" pitchFamily="34" charset="0"/>
                <a:cs typeface="Times New Roman" panose="02020603050405020304" pitchFamily="18" charset="0"/>
              </a:rPr>
              <a:t>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seuraksista</a:t>
            </a:r>
            <a:r>
              <a:rPr lang="fi-FI"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Niin että siihen saadaan selvyys</a:t>
            </a:r>
          </a:p>
          <a:p>
            <a:pPr marL="342900" lvl="0" indent="-342900">
              <a:lnSpc>
                <a:spcPct val="107000"/>
              </a:lnSpc>
              <a:spcAft>
                <a:spcPts val="800"/>
              </a:spcAft>
              <a:buFont typeface="+mj-lt"/>
              <a:buAutoNum type="arabicPeriod" startAt="11"/>
            </a:pPr>
            <a:r>
              <a:rPr lang="fi-FI" sz="2000" dirty="0">
                <a:effectLst/>
                <a:latin typeface="Calibri" panose="020F0502020204030204" pitchFamily="34" charset="0"/>
                <a:ea typeface="Calibri" panose="020F0502020204030204" pitchFamily="34" charset="0"/>
                <a:cs typeface="Times New Roman" panose="02020603050405020304" pitchFamily="18" charset="0"/>
              </a:rPr>
              <a:t> Sosiaalisessa mediassa asian esille tuominen</a:t>
            </a:r>
          </a:p>
        </p:txBody>
      </p:sp>
    </p:spTree>
    <p:extLst>
      <p:ext uri="{BB962C8B-B14F-4D97-AF65-F5344CB8AC3E}">
        <p14:creationId xmlns:p14="http://schemas.microsoft.com/office/powerpoint/2010/main" val="131547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a:bodyPr>
          <a:lstStyle>
            <a:lvl1pPr algn="l">
              <a:defRPr/>
            </a:lvl1pPr>
          </a:lstStyle>
          <a:p>
            <a:pPr>
              <a:lnSpc>
                <a:spcPct val="107000"/>
              </a:lnSpc>
              <a:spcAft>
                <a:spcPts val="800"/>
              </a:spcAft>
            </a:pPr>
            <a:r>
              <a:rPr lang="fi-FI" sz="3200" dirty="0">
                <a:solidFill>
                  <a:srgbClr val="212121"/>
                </a:solidFill>
                <a:effectLst/>
                <a:latin typeface="+mj-lt"/>
                <a:ea typeface="Times New Roman" panose="02020603050405020304" pitchFamily="18" charset="0"/>
                <a:cs typeface="Times New Roman" panose="02020603050405020304" pitchFamily="18" charset="0"/>
              </a:rPr>
              <a:t>2. Miten näihin ympäristö- ja ilmastokysymyksiin pitäisi mielestäsi vastata? Mitä pitäisi tehdä? 3/4</a:t>
            </a:r>
            <a:endParaRPr lang="fi-FI" sz="3200" dirty="0">
              <a:effectLst/>
              <a:latin typeface="+mj-lt"/>
              <a:ea typeface="Calibri" panose="020F0502020204030204" pitchFamily="34" charset="0"/>
              <a:cs typeface="Times New Roman" panose="02020603050405020304" pitchFamily="18" charset="0"/>
            </a:endParaRPr>
          </a:p>
        </p:txBody>
      </p:sp>
      <p:sp>
        <p:nvSpPr>
          <p:cNvPr id="2" name="Tekstiruutu 1">
            <a:extLst>
              <a:ext uri="{FF2B5EF4-FFF2-40B4-BE49-F238E27FC236}">
                <a16:creationId xmlns:a16="http://schemas.microsoft.com/office/drawing/2014/main" id="{686E00C4-59D6-44B9-A31C-271B0E8EAA38}"/>
              </a:ext>
            </a:extLst>
          </p:cNvPr>
          <p:cNvSpPr txBox="1"/>
          <p:nvPr/>
        </p:nvSpPr>
        <p:spPr>
          <a:xfrm>
            <a:off x="828675" y="1800225"/>
            <a:ext cx="9667875" cy="4029565"/>
          </a:xfrm>
          <a:prstGeom prst="rect">
            <a:avLst/>
          </a:prstGeom>
          <a:noFill/>
        </p:spPr>
        <p:txBody>
          <a:bodyPr wrap="square" rtlCol="0">
            <a:spAutoFit/>
          </a:bodyPr>
          <a:lstStyle/>
          <a:p>
            <a:pPr marL="457200" lvl="0" indent="-4572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Pitäisi antaa nuorten puhua omista tunteistaan liittyen luontoon</a:t>
            </a:r>
          </a:p>
          <a:p>
            <a:pPr marL="342900" lvl="0" indent="-3429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Vesistöihin ei pitäisi heittää roskaa, puita pitäisi istuttaa, erityisesti ihmisille pitäisi kertoa näistä asioista.</a:t>
            </a:r>
          </a:p>
          <a:p>
            <a:pPr marL="342900" lvl="0" indent="-3429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tiedä</a:t>
            </a:r>
          </a:p>
          <a:p>
            <a:pPr marL="342900" lvl="0" indent="-3429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Jotenkin kattavasti</a:t>
            </a:r>
          </a:p>
          <a:p>
            <a:pPr marL="342900" lvl="0" indent="-3429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Ihmisten tietoa luonnosta ja ympäristöstä pitäisi lisätä ja laeilla pitäisi edistää luonnon suojelua. Laeilla pitäisi myös estää rikokset planeettaa ja eläimiä kohtaan.</a:t>
            </a:r>
          </a:p>
          <a:p>
            <a:pPr marL="342900" lvl="0" indent="-3429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Vastata rehellisesti</a:t>
            </a:r>
          </a:p>
          <a:p>
            <a:pPr marL="342900" lvl="0" indent="-3429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Yrittää parantaa oloja</a:t>
            </a:r>
          </a:p>
          <a:p>
            <a:pPr marL="342900" lvl="0" indent="-3429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Ilmastomuutoksen kysymyksiin pitäisi yrittää keksiä keinoja välttää.</a:t>
            </a:r>
          </a:p>
          <a:p>
            <a:pPr marL="342900" lvl="0" indent="-342900">
              <a:lnSpc>
                <a:spcPct val="107000"/>
              </a:lnSpc>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Kaikkien pitäisi tehdä pieniä ilmastotekoja. Asialle täytyy jotain tehdä!</a:t>
            </a:r>
          </a:p>
          <a:p>
            <a:pPr marL="342900" lvl="0" indent="-342900">
              <a:lnSpc>
                <a:spcPct val="107000"/>
              </a:lnSpc>
              <a:spcAft>
                <a:spcPts val="800"/>
              </a:spcAft>
              <a:buFont typeface="+mj-lt"/>
              <a:buAutoNum type="arabicPeriod" startAt="23"/>
            </a:pPr>
            <a:r>
              <a:rPr lang="fi-FI" sz="2000" dirty="0">
                <a:effectLst/>
                <a:latin typeface="Calibri" panose="020F0502020204030204" pitchFamily="34" charset="0"/>
                <a:ea typeface="Calibri" panose="020F0502020204030204" pitchFamily="34" charset="0"/>
                <a:cs typeface="Times New Roman" panose="02020603050405020304" pitchFamily="18" charset="0"/>
              </a:rPr>
              <a:t> Kertoa vaikka netissä ja koulussa</a:t>
            </a:r>
          </a:p>
        </p:txBody>
      </p:sp>
    </p:spTree>
    <p:extLst>
      <p:ext uri="{BB962C8B-B14F-4D97-AF65-F5344CB8AC3E}">
        <p14:creationId xmlns:p14="http://schemas.microsoft.com/office/powerpoint/2010/main" val="23640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C0DB75F-BDA7-4F81-A096-CF72E13D8C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9"/>
          <a:stretch/>
        </p:blipFill>
        <p:spPr>
          <a:xfrm>
            <a:off x="-10634" y="-21266"/>
            <a:ext cx="12206178" cy="6858001"/>
          </a:xfrm>
          <a:prstGeom prst="rect">
            <a:avLst/>
          </a:prstGeom>
        </p:spPr>
      </p:pic>
      <p:sp>
        <p:nvSpPr>
          <p:cNvPr id="5" name="Otsikko 1">
            <a:extLst>
              <a:ext uri="{FF2B5EF4-FFF2-40B4-BE49-F238E27FC236}">
                <a16:creationId xmlns:a16="http://schemas.microsoft.com/office/drawing/2014/main" id="{880CA5D0-E2F4-8F43-8EB0-D0E628BB9F14}"/>
              </a:ext>
            </a:extLst>
          </p:cNvPr>
          <p:cNvSpPr>
            <a:spLocks noGrp="1"/>
          </p:cNvSpPr>
          <p:nvPr>
            <p:ph type="ctrTitle"/>
          </p:nvPr>
        </p:nvSpPr>
        <p:spPr>
          <a:xfrm>
            <a:off x="602428" y="210207"/>
            <a:ext cx="10760897" cy="1513817"/>
          </a:xfrm>
          <a:prstGeom prst="rect">
            <a:avLst/>
          </a:prstGeom>
        </p:spPr>
        <p:txBody>
          <a:bodyPr>
            <a:normAutofit/>
          </a:bodyPr>
          <a:lstStyle>
            <a:lvl1pPr algn="l">
              <a:defRPr/>
            </a:lvl1pPr>
          </a:lstStyle>
          <a:p>
            <a:pPr>
              <a:lnSpc>
                <a:spcPct val="107000"/>
              </a:lnSpc>
              <a:spcAft>
                <a:spcPts val="800"/>
              </a:spcAft>
            </a:pPr>
            <a:r>
              <a:rPr lang="fi-FI" sz="3200" dirty="0">
                <a:solidFill>
                  <a:srgbClr val="212121"/>
                </a:solidFill>
                <a:effectLst/>
                <a:latin typeface="+mj-lt"/>
                <a:ea typeface="Times New Roman" panose="02020603050405020304" pitchFamily="18" charset="0"/>
                <a:cs typeface="Times New Roman" panose="02020603050405020304" pitchFamily="18" charset="0"/>
              </a:rPr>
              <a:t>2. Miten näihin ympäristö- ja ilmastokysymyksiin pitäisi mielestäsi vastata? Mitä pitäisi tehdä? 4/4</a:t>
            </a:r>
            <a:endParaRPr lang="fi-FI" sz="3200" dirty="0">
              <a:effectLst/>
              <a:latin typeface="+mj-lt"/>
              <a:ea typeface="Calibri" panose="020F0502020204030204" pitchFamily="34" charset="0"/>
              <a:cs typeface="Times New Roman" panose="02020603050405020304" pitchFamily="18" charset="0"/>
            </a:endParaRPr>
          </a:p>
        </p:txBody>
      </p:sp>
      <p:sp>
        <p:nvSpPr>
          <p:cNvPr id="2" name="Tekstiruutu 1">
            <a:extLst>
              <a:ext uri="{FF2B5EF4-FFF2-40B4-BE49-F238E27FC236}">
                <a16:creationId xmlns:a16="http://schemas.microsoft.com/office/drawing/2014/main" id="{686E00C4-59D6-44B9-A31C-271B0E8EAA38}"/>
              </a:ext>
            </a:extLst>
          </p:cNvPr>
          <p:cNvSpPr txBox="1"/>
          <p:nvPr/>
        </p:nvSpPr>
        <p:spPr>
          <a:xfrm>
            <a:off x="828675" y="1800225"/>
            <a:ext cx="9667875" cy="4029565"/>
          </a:xfrm>
          <a:prstGeom prst="rect">
            <a:avLst/>
          </a:prstGeom>
          <a:noFill/>
        </p:spPr>
        <p:txBody>
          <a:bodyPr wrap="square" rtlCol="0">
            <a:spAutoFit/>
          </a:bodyPr>
          <a:lstStyle/>
          <a:p>
            <a:pPr marL="457200" lvl="0" indent="-4572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Ihmisille pitäisi avautua ilmastonmuutoksesta ja miksi se täytyy pysäyttää sekä kertoa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geille</a:t>
            </a:r>
            <a:r>
              <a:rPr lang="fi-FI" sz="2000" dirty="0">
                <a:effectLst/>
                <a:latin typeface="Calibri" panose="020F0502020204030204" pitchFamily="34" charset="0"/>
                <a:ea typeface="Calibri" panose="020F0502020204030204" pitchFamily="34" charset="0"/>
                <a:cs typeface="Times New Roman" panose="02020603050405020304" pitchFamily="18" charset="0"/>
              </a:rPr>
              <a:t> vinkkejä mitä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tehdäe</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tiiä</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Vähentää</a:t>
            </a:r>
          </a:p>
          <a:p>
            <a:pPr marL="342900" lvl="0" indent="-3429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tiedä, mutta haluaisin tietää. Kysymykseni painottuvat lähtötilanteen ymmärtämiseen ja parhaan ongelmanratkaisustrategian löytämiseen.</a:t>
            </a:r>
          </a:p>
          <a:p>
            <a:pPr marL="342900" lvl="0" indent="-3429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Roskien keräys,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poltoaineiden</a:t>
            </a:r>
            <a:r>
              <a:rPr lang="fi-FI" sz="2000" dirty="0">
                <a:effectLst/>
                <a:latin typeface="Calibri" panose="020F0502020204030204" pitchFamily="34" charset="0"/>
                <a:ea typeface="Calibri" panose="020F0502020204030204" pitchFamily="34" charset="0"/>
                <a:cs typeface="Times New Roman" panose="02020603050405020304" pitchFamily="18" charset="0"/>
              </a:rPr>
              <a:t> käyttö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häventää</a:t>
            </a:r>
            <a:r>
              <a:rPr lang="fi-FI"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a:t>
            </a:r>
            <a:r>
              <a:rPr lang="fi-FI" sz="2000" dirty="0">
                <a:latin typeface="Calibri" panose="020F0502020204030204" pitchFamily="34" charset="0"/>
                <a:ea typeface="Calibri" panose="020F0502020204030204" pitchFamily="34" charset="0"/>
                <a:cs typeface="Times New Roman" panose="02020603050405020304" pitchFamily="18" charset="0"/>
              </a:rPr>
              <a:t>E</a:t>
            </a:r>
            <a:r>
              <a:rPr lang="fi-FI" sz="2000" dirty="0">
                <a:effectLst/>
                <a:latin typeface="Calibri" panose="020F0502020204030204" pitchFamily="34" charset="0"/>
                <a:ea typeface="Calibri" panose="020F0502020204030204" pitchFamily="34" charset="0"/>
                <a:cs typeface="Times New Roman" panose="02020603050405020304" pitchFamily="18" charset="0"/>
              </a:rPr>
              <a:t>sim. some tavoittaa nuoria tehokkaasti</a:t>
            </a:r>
          </a:p>
          <a:p>
            <a:pPr marL="342900" lvl="0" indent="-3429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Miten fossiilia pystyisi vähentämään ja miten jätteitä kierrätetään jätteenpuhdistamolla</a:t>
            </a:r>
          </a:p>
          <a:p>
            <a:pPr marL="342900" lvl="0" indent="-3429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Pitäis</a:t>
            </a:r>
            <a:r>
              <a:rPr lang="fi-FI" sz="2000" dirty="0">
                <a:effectLst/>
                <a:latin typeface="Calibri" panose="020F0502020204030204" pitchFamily="34" charset="0"/>
                <a:ea typeface="Calibri" panose="020F0502020204030204" pitchFamily="34" charset="0"/>
                <a:cs typeface="Times New Roman" panose="02020603050405020304" pitchFamily="18" charset="0"/>
              </a:rPr>
              <a:t> vähän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himmata</a:t>
            </a:r>
            <a:r>
              <a:rPr lang="fi-FI" sz="2000" dirty="0">
                <a:effectLst/>
                <a:latin typeface="Calibri" panose="020F0502020204030204" pitchFamily="34" charset="0"/>
                <a:ea typeface="Calibri" panose="020F0502020204030204" pitchFamily="34" charset="0"/>
                <a:cs typeface="Times New Roman" panose="02020603050405020304" pitchFamily="18" charset="0"/>
              </a:rPr>
              <a:t> pelonlietsontaa</a:t>
            </a:r>
          </a:p>
          <a:p>
            <a:pPr marL="342900" lvl="0" indent="-342900">
              <a:lnSpc>
                <a:spcPct val="107000"/>
              </a:lnSpc>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Sitä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mä</a:t>
            </a:r>
            <a:r>
              <a:rPr lang="fi-FI" sz="2000" dirty="0">
                <a:effectLst/>
                <a:latin typeface="Calibri" panose="020F0502020204030204" pitchFamily="34" charset="0"/>
                <a:ea typeface="Calibri" panose="020F0502020204030204" pitchFamily="34" charset="0"/>
                <a:cs typeface="Times New Roman" panose="02020603050405020304" pitchFamily="18" charset="0"/>
              </a:rPr>
              <a:t> kysyn teiltä </a:t>
            </a:r>
            <a:r>
              <a:rPr lang="fi-FI" sz="2000" dirty="0" err="1">
                <a:effectLst/>
                <a:latin typeface="Calibri" panose="020F0502020204030204" pitchFamily="34" charset="0"/>
                <a:ea typeface="Calibri" panose="020F0502020204030204" pitchFamily="34" charset="0"/>
                <a:cs typeface="Times New Roman" panose="02020603050405020304" pitchFamily="18" charset="0"/>
              </a:rPr>
              <a:t>emmä</a:t>
            </a:r>
            <a:r>
              <a:rPr lang="fi-FI" sz="2000" dirty="0">
                <a:effectLst/>
                <a:latin typeface="Calibri" panose="020F0502020204030204" pitchFamily="34" charset="0"/>
                <a:ea typeface="Calibri" panose="020F0502020204030204" pitchFamily="34" charset="0"/>
                <a:cs typeface="Times New Roman" panose="02020603050405020304" pitchFamily="18" charset="0"/>
              </a:rPr>
              <a:t> voi tietää vastausta</a:t>
            </a:r>
          </a:p>
          <a:p>
            <a:pPr marL="342900" lvl="0" indent="-342900">
              <a:lnSpc>
                <a:spcPct val="107000"/>
              </a:lnSpc>
              <a:spcAft>
                <a:spcPts val="800"/>
              </a:spcAft>
              <a:buFont typeface="+mj-lt"/>
              <a:buAutoNum type="arabicPeriod" startAt="33"/>
            </a:pPr>
            <a:r>
              <a:rPr lang="fi-FI" sz="2000" dirty="0">
                <a:effectLst/>
                <a:latin typeface="Calibri" panose="020F0502020204030204" pitchFamily="34" charset="0"/>
                <a:ea typeface="Calibri" panose="020F0502020204030204" pitchFamily="34" charset="0"/>
                <a:cs typeface="Times New Roman" panose="02020603050405020304" pitchFamily="18" charset="0"/>
              </a:rPr>
              <a:t> En tiedä</a:t>
            </a:r>
          </a:p>
        </p:txBody>
      </p:sp>
    </p:spTree>
    <p:extLst>
      <p:ext uri="{BB962C8B-B14F-4D97-AF65-F5344CB8AC3E}">
        <p14:creationId xmlns:p14="http://schemas.microsoft.com/office/powerpoint/2010/main" val="1585975181"/>
      </p:ext>
    </p:extLst>
  </p:cSld>
  <p:clrMapOvr>
    <a:masterClrMapping/>
  </p:clrMapOvr>
</p:sld>
</file>

<file path=ppt/theme/theme1.xml><?xml version="1.0" encoding="utf-8"?>
<a:theme xmlns:a="http://schemas.openxmlformats.org/drawingml/2006/main" name="Default Theme">
  <a:themeElements>
    <a:clrScheme name="Harmaasävy">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5998bc-2fd0-42c2-8b10-90f487fadee6">
      <Terms xmlns="http://schemas.microsoft.com/office/infopath/2007/PartnerControls"/>
    </lcf76f155ced4ddcb4097134ff3c332f>
    <TaxCatchAll xmlns="46fcde59-e350-40c2-8288-8d0ddcab9c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2F066A9AD575E4A9888FA8AD503B938" ma:contentTypeVersion="12" ma:contentTypeDescription="Luo uusi asiakirja." ma:contentTypeScope="" ma:versionID="012ceabeb57a75cdfc9b5a7ae15a05ed">
  <xsd:schema xmlns:xsd="http://www.w3.org/2001/XMLSchema" xmlns:xs="http://www.w3.org/2001/XMLSchema" xmlns:p="http://schemas.microsoft.com/office/2006/metadata/properties" xmlns:ns2="0d5998bc-2fd0-42c2-8b10-90f487fadee6" xmlns:ns3="46fcde59-e350-40c2-8288-8d0ddcab9cfc" targetNamespace="http://schemas.microsoft.com/office/2006/metadata/properties" ma:root="true" ma:fieldsID="a141ed2644366f67b708fa2e922dd54e" ns2:_="" ns3:_="">
    <xsd:import namespace="0d5998bc-2fd0-42c2-8b10-90f487fadee6"/>
    <xsd:import namespace="46fcde59-e350-40c2-8288-8d0ddcab9c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998bc-2fd0-42c2-8b10-90f487fad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cde59-e350-40c2-8288-8d0ddcab9cf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dc62b07-47e7-4f35-b726-57c68e03464d}" ma:internalName="TaxCatchAll" ma:showField="CatchAllData" ma:web="a615c024-ca6f-40e6-8547-e63e0cd5f4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219FCE-A575-4EBE-8E99-9ACEC2E4BC04}">
  <ds:schemaRefs>
    <ds:schemaRef ds:uri="http://schemas.microsoft.com/office/2006/metadata/properties"/>
    <ds:schemaRef ds:uri="http://schemas.microsoft.com/office/infopath/2007/PartnerControls"/>
    <ds:schemaRef ds:uri="0d5998bc-2fd0-42c2-8b10-90f487fadee6"/>
    <ds:schemaRef ds:uri="46fcde59-e350-40c2-8288-8d0ddcab9cfc"/>
  </ds:schemaRefs>
</ds:datastoreItem>
</file>

<file path=customXml/itemProps2.xml><?xml version="1.0" encoding="utf-8"?>
<ds:datastoreItem xmlns:ds="http://schemas.openxmlformats.org/officeDocument/2006/customXml" ds:itemID="{4720E9A3-009F-4CD5-B38D-C6EB590C730A}">
  <ds:schemaRefs>
    <ds:schemaRef ds:uri="http://schemas.microsoft.com/sharepoint/v3/contenttype/forms"/>
  </ds:schemaRefs>
</ds:datastoreItem>
</file>

<file path=customXml/itemProps3.xml><?xml version="1.0" encoding="utf-8"?>
<ds:datastoreItem xmlns:ds="http://schemas.openxmlformats.org/officeDocument/2006/customXml" ds:itemID="{E5B524AB-68E2-4D3E-BC0B-47F13B963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5998bc-2fd0-42c2-8b10-90f487fadee6"/>
    <ds:schemaRef ds:uri="46fcde59-e350-40c2-8288-8d0ddcab9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278</TotalTime>
  <Words>2011</Words>
  <Application>Microsoft Office PowerPoint</Application>
  <PresentationFormat>Laajakuva</PresentationFormat>
  <Paragraphs>284</Paragraphs>
  <Slides>24</Slides>
  <Notes>23</Notes>
  <HiddenSlides>0</HiddenSlides>
  <MMClips>0</MMClips>
  <ScaleCrop>false</ScaleCrop>
  <HeadingPairs>
    <vt:vector size="4" baseType="variant">
      <vt:variant>
        <vt:lpstr>Teema</vt:lpstr>
      </vt:variant>
      <vt:variant>
        <vt:i4>1</vt:i4>
      </vt:variant>
      <vt:variant>
        <vt:lpstr>Dian otsikot</vt:lpstr>
      </vt:variant>
      <vt:variant>
        <vt:i4>24</vt:i4>
      </vt:variant>
    </vt:vector>
  </HeadingPairs>
  <TitlesOfParts>
    <vt:vector size="25" baseType="lpstr">
      <vt:lpstr>Default Theme</vt:lpstr>
      <vt:lpstr>Ympäristö- ja ilmastokysely  13–20-vuotiaille nuorille</vt:lpstr>
      <vt:lpstr>1. Millaisista ympäristö- ja ilmastokysymyksistä olet kiinnostunut? 1/4</vt:lpstr>
      <vt:lpstr>1. Millaisista ympäristö- ja ilmastokysymyksistä olet kiinnostunut? 2/4</vt:lpstr>
      <vt:lpstr>1. Millaisista ympäristö- ja ilmastokysymyksistä olet kiinnostunut? 3/4</vt:lpstr>
      <vt:lpstr>1. Millaisista ympäristö- ja ilmastokysymyksistä olet kiinnostunut? 4/4</vt:lpstr>
      <vt:lpstr>2. Miten näihin ympäristö- ja ilmastokysymyksiin pitäisi mielestäsi vastata? Mitä pitäisi tehdä? 1/4</vt:lpstr>
      <vt:lpstr>2. Miten näihin ympäristö- ja ilmastokysymyksiin pitäisi mielestäsi vastata? Mitä pitäisi tehdä? 2/4</vt:lpstr>
      <vt:lpstr>2. Miten näihin ympäristö- ja ilmastokysymyksiin pitäisi mielestäsi vastata? Mitä pitäisi tehdä? 3/4</vt:lpstr>
      <vt:lpstr>2. Miten näihin ympäristö- ja ilmastokysymyksiin pitäisi mielestäsi vastata? Mitä pitäisi tehdä? 4/4</vt:lpstr>
      <vt:lpstr>3. Mitä kirjasto voisi tehdä näiden kysymysten ratkaisemiseksi? Millaisia työpajoja ja tapahtumia kirjasto voisi järjestää? Haluaisitko itse järjestää tällaisen työpajan tai tapahtuman kirjastossa? 1/4</vt:lpstr>
      <vt:lpstr>3. Mitä kirjasto voisi tehdä näiden kysymysten ratkaisemiseksi? Millaisia työpajoja ja tapahtumia kirjasto voisi järjestää? Haluaisitko itse järjestää tällaisen työpajan tai tapahtuman kirjastossa? 2/4</vt:lpstr>
      <vt:lpstr>3. Mitä kirjasto voisi tehdä näiden kysymysten ratkaisemiseksi? Millaisia työpajoja ja tapahtumia kirjasto voisi järjestää? Haluaisitko itse järjestää tällaisen työpajan tai tapahtuman kirjastossa? 3/4</vt:lpstr>
      <vt:lpstr>3. Mitä kirjasto voisi tehdä näiden kysymysten ratkaisemiseksi? Millaisia työpajoja ja tapahtumia kirjasto voisi järjestää? Haluaisitko itse järjestää tällaisen työpajan tai tapahtuman kirjastossa? 4/4</vt:lpstr>
      <vt:lpstr>4. Mitkä alla olevista työpajoista, tapahtumista tai teemoista voisivat kiinnostaa sinua? Ruksi kaikki ne, mihin osallistuisit.</vt:lpstr>
      <vt:lpstr>5. Ketä henkilöitä haluaisit mukaan hankkeen tapahtumiin, työpajoihin ja toimintaan? (Nimeä henkilöt kenet haluaisit. Henkilö voi olla vaikuttaja, somepersoona, tutkija, poliitikko, alan asiantuntija, kirjailija yms.) 1/4</vt:lpstr>
      <vt:lpstr>5. Ketä henkilöitä haluaisit mukaan hankkeen tapahtumiin, työpajoihin ja toimintaan? (Nimeä henkilöt kenet haluaisit. Henkilö voi olla vaikuttaja, somepersoona, tutkija, poliitikko, alan asiantuntija, kirjailija yms.) 2/4</vt:lpstr>
      <vt:lpstr>5. Ketä henkilöitä haluaisit mukaan hankkeen tapahtumiin, työpajoihin ja toimintaan? (Nimeä henkilöt kenet haluaisit. Henkilö voi olla vaikuttaja, somepersoona, tutkija, poliitikko, alan asiantuntija, kirjailija yms.)</vt:lpstr>
      <vt:lpstr>5. Ketä henkilöitä haluaisit mukaan hankkeen tapahtumiin, työpajoihin ja toimintaan? (Nimeä henkilöt kenet haluaisit. Henkilö voi olla vaikuttaja, somepersoona, tutkija, poliitikko, alan asiantuntija, kirjailija yms.) 4/4</vt:lpstr>
      <vt:lpstr>6. Missä päin Suomea haluaisit, että tapahtuma/työpaja/toiminta järjestetään? Vai haluaisitko, että järjestettäisiin verkkotapahtumana tai somehaasteena? 1/4</vt:lpstr>
      <vt:lpstr>6. Missä päin Suomea haluaisit, että tapahtuma/työpaja/toiminta järjestetään? Vai haluaisitko, että järjestettäisiin verkkotapahtumana tai somehaasteena? 2/4</vt:lpstr>
      <vt:lpstr>6. Missä päin Suomea haluaisit, että tapahtuma/työpaja/toiminta järjestetään? Vai haluaisitko, että järjestettäisiin verkkotapahtumana tai somehaasteena? 3/4</vt:lpstr>
      <vt:lpstr>6. Missä päin Suomea haluaisit, että tapahtuma/työpaja/toiminta järjestetään? Vai haluaisitko, että järjestettäisiin verkkotapahtumana tai somehaasteena? 4/4</vt:lpstr>
      <vt:lpstr>7. Vapaa sana 1/2</vt:lpstr>
      <vt:lpstr>7. Vapaa sana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Microsoft Office -käyttäjä</dc:creator>
  <cp:lastModifiedBy>Visuri Veera</cp:lastModifiedBy>
  <cp:revision>44</cp:revision>
  <dcterms:created xsi:type="dcterms:W3CDTF">2021-10-15T14:32:04Z</dcterms:created>
  <dcterms:modified xsi:type="dcterms:W3CDTF">2025-10-14T07:35:29Z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0x01010092F066A9AD575E4A9888FA8AD503B938</vt:lpwstr>
  </property>
  <property fmtid="{D5CDD505-2E9C-101B-9397-08002B2CF9AE}" pid="3" name="MSIP_Label_f35e945f-875f-47b7-87fa-10b3524d17f5_Enabled">
    <vt:lpwstr>true</vt:lpwstr>
  </property>
  <property fmtid="{D5CDD505-2E9C-101B-9397-08002B2CF9AE}" pid="4" name="MSIP_Label_f35e945f-875f-47b7-87fa-10b3524d17f5_SetDate">
    <vt:lpwstr>2025-10-14T07:35:09Z</vt:lpwstr>
  </property>
  <property fmtid="{D5CDD505-2E9C-101B-9397-08002B2CF9AE}" pid="5" name="MSIP_Label_f35e945f-875f-47b7-87fa-10b3524d17f5_Method">
    <vt:lpwstr>Standard</vt:lpwstr>
  </property>
  <property fmtid="{D5CDD505-2E9C-101B-9397-08002B2CF9AE}" pid="6" name="MSIP_Label_f35e945f-875f-47b7-87fa-10b3524d17f5_Name">
    <vt:lpwstr>Julkinen (harkinnanvaraisesti)</vt:lpwstr>
  </property>
  <property fmtid="{D5CDD505-2E9C-101B-9397-08002B2CF9AE}" pid="7" name="MSIP_Label_f35e945f-875f-47b7-87fa-10b3524d17f5_SiteId">
    <vt:lpwstr>3feb6bc1-d722-4726-966c-5b58b64df752</vt:lpwstr>
  </property>
  <property fmtid="{D5CDD505-2E9C-101B-9397-08002B2CF9AE}" pid="8" name="MSIP_Label_f35e945f-875f-47b7-87fa-10b3524d17f5_ActionId">
    <vt:lpwstr>21b53652-56bf-4bd6-92b7-e7f0b19b4f6d</vt:lpwstr>
  </property>
  <property fmtid="{D5CDD505-2E9C-101B-9397-08002B2CF9AE}" pid="9" name="MSIP_Label_f35e945f-875f-47b7-87fa-10b3524d17f5_ContentBits">
    <vt:lpwstr>0</vt:lpwstr>
  </property>
  <property fmtid="{D5CDD505-2E9C-101B-9397-08002B2CF9AE}" pid="10" name="MSIP_Label_f35e945f-875f-47b7-87fa-10b3524d17f5_Tag">
    <vt:lpwstr>10, 3, 0, 2</vt:lpwstr>
  </property>
  <property fmtid="{D5CDD505-2E9C-101B-9397-08002B2CF9AE}" pid="11" name="MediaServiceImageTags">
    <vt:lpwstr/>
  </property>
</Properties>
</file>