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15DFEE-D5A1-4A9A-AC1D-1C5FFF1E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C46E00-DA46-4629-86DD-9C84478D7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31B5FA-3EB6-4AE3-92AC-8D44481B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117B7C-F77C-4292-B4A4-C3D860EA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A1E26F-15E8-4A43-B1E9-6C6644E4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4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68C03-4898-4F87-BCDA-23412CD0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54B5B10-913B-472D-A069-4409EE56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728C85-0F59-4BC2-B18D-88E35425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901627-7171-43EC-9676-4661B715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B2BAD8-2853-4139-8CA5-16E7BD83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83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478CB0A-783B-4BA3-9BD7-9B37CBD38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D4545D-83BF-453A-B970-09BB5C2FA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CFACEF-5D08-4DF1-97F1-00D9FD26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55B130-618D-4B91-BE41-145A7BCC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1BA8D-716C-4FBE-AEE5-0A2724FE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7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E0D91-CBEC-403C-87DE-F01595C4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27E6EB-EE30-463D-90A8-1DD1BFC7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870784-51B8-411C-AD73-65BD4D21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895538-7B59-4455-8CFA-62A250E2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9F3BEE-10B8-4F27-AF7C-BBCB5A02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05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B3C221-BFF5-4E4F-AEDD-4CEEA954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BA729D-8978-472D-9399-0B401F66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2D9A2-DEEA-4F20-9D96-EEE70AA6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C7EF12-F8A8-4724-9AB3-305DDFA0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67228E-E5B9-48C3-BDC6-3AE626C1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235B4-5353-4BE3-9134-0DDC80E7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B0DE0A-5DB7-4011-8D50-919C65B83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8EE78B-AFBE-4E38-87EE-C1A300D64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E938EB-4D79-453D-BAFF-CC7597B7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356404-9D90-4BB7-9E79-E9F840D5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9FE1AE-7D19-452C-8F4A-C0877B18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7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3532B2-6545-45FD-995B-E6857104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A7BDB6-6A4C-4E80-863A-AF08E0F2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1D59EC-D561-40ED-8AEA-0B4F9B768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ABC006B-75A3-4913-889D-218CC1006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F59BBC0-2FE3-4D5A-9879-1CDA16880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55E8938-50C6-4F62-BA5C-C2C2B4D2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D919C78-4EAA-4754-9922-A6D2545B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5872A6-B5C2-42DD-BB05-17B2D773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16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0B5A1-5CEC-4AD9-879F-D43973F8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F8470D-BC0B-4C8B-A3AB-BC1525F5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71C6F2-58D2-422B-A900-6CE9903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0B33F1-19C8-4671-8210-C5C9BB77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22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77DD38E-435E-43FC-9A5D-44EA782B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3705A7C-0A02-4761-8F20-2C011881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0FA193-38A5-4AA3-9B4C-89275574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8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6D595-4A64-41CA-83FC-C67B0777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A3D921-4881-4F60-8203-179E0BA1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F53E40-268E-4020-869D-6F834C038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F13948-3CF4-40F8-A130-4E31D401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5E7BBA-336D-42CE-8B26-2454D7CC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01B686-B4F0-43BA-9D11-ACE8F928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32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DB37CF-6776-4485-8F25-76E4C265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F5F492B-1630-4F85-9286-702E22E70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489D15-343D-4991-A602-23D3653EA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13587C-65E7-4898-B8E3-E8ADCF72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310728-255F-4B3B-92C2-D69A3E5A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03595A-86F8-4532-88D8-69771234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34525AF-E06F-4D7F-AFDC-C0A70575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BC4039-2F44-42D0-A998-EC8565B2F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190674-C2B8-41D7-8D07-F63B5F75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54D72-6A3F-4B16-80A8-2CDE573F065C}" type="datetimeFigureOut">
              <a:rPr lang="fi-FI" smtClean="0"/>
              <a:t>10.12.2023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16F60A-74E4-48FB-8321-43D7ABD43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769214-A440-4B96-AC71-0E168746D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F84A6-F0EA-4D25-8979-BF50835E2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32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162320"/>
            <a:ext cx="9144000" cy="1252728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/>
              <a:t>Lukuvuodet </a:t>
            </a:r>
            <a:br>
              <a:rPr lang="fi-FI" b="1" dirty="0"/>
            </a:br>
            <a:r>
              <a:rPr lang="fi-FI" sz="4000" b="1" dirty="0"/>
              <a:t>Kirjasto lukuharrastuksen tukena 5. ja 6. luokilla</a:t>
            </a: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3027063"/>
            <a:ext cx="11122152" cy="993638"/>
          </a:xfrm>
        </p:spPr>
        <p:txBody>
          <a:bodyPr>
            <a:normAutofit/>
          </a:bodyPr>
          <a:lstStyle/>
          <a:p>
            <a:r>
              <a:rPr lang="fi-FI" dirty="0"/>
              <a:t>Valtionavustus lukuvuodeksi 2022 – 23 ja syyslukukaudeksi 2023</a:t>
            </a:r>
            <a:br>
              <a:rPr lang="fi-FI" dirty="0"/>
            </a:br>
            <a:r>
              <a:rPr lang="fi-FI" dirty="0"/>
              <a:t>Mahdollinen jatkoaika kevätlukukauden 2024 loppuun saakka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B60B72-155E-469C-90F2-1A342390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493" y="4638895"/>
            <a:ext cx="2474976" cy="7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371A0D8-33FC-44C0-916A-07B708288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92" y="4765423"/>
            <a:ext cx="2540350" cy="457263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0098C01-3C5B-44EC-A8F9-73ED05BCCB1E}"/>
              </a:ext>
            </a:extLst>
          </p:cNvPr>
          <p:cNvSpPr/>
          <p:nvPr/>
        </p:nvSpPr>
        <p:spPr>
          <a:xfrm>
            <a:off x="475488" y="448056"/>
            <a:ext cx="11420856" cy="612648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7FE1B2-920B-4230-90C0-5D2171A202AA}"/>
              </a:ext>
            </a:extLst>
          </p:cNvPr>
          <p:cNvSpPr txBox="1"/>
          <p:nvPr/>
        </p:nvSpPr>
        <p:spPr>
          <a:xfrm>
            <a:off x="1672271" y="5372514"/>
            <a:ext cx="866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ulla.karila@hameenlinna.fi</a:t>
            </a:r>
            <a:br>
              <a:rPr lang="fi-FI" dirty="0"/>
            </a:b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212D1A3-6C64-439B-B15D-53342A664959}"/>
              </a:ext>
            </a:extLst>
          </p:cNvPr>
          <p:cNvSpPr/>
          <p:nvPr/>
        </p:nvSpPr>
        <p:spPr>
          <a:xfrm>
            <a:off x="1615440" y="2760955"/>
            <a:ext cx="8961120" cy="14204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61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52" y="663024"/>
            <a:ext cx="9144000" cy="849360"/>
          </a:xfrm>
        </p:spPr>
        <p:txBody>
          <a:bodyPr>
            <a:normAutofit/>
          </a:bodyPr>
          <a:lstStyle/>
          <a:p>
            <a:r>
              <a:rPr lang="fi-FI" sz="4900" b="1" dirty="0"/>
              <a:t>Tarinoita Tykkitornissa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2011680"/>
            <a:ext cx="9966369" cy="419782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64A9E7-0C49-477B-882A-D17253D3602C}"/>
              </a:ext>
            </a:extLst>
          </p:cNvPr>
          <p:cNvSpPr txBox="1"/>
          <p:nvPr/>
        </p:nvSpPr>
        <p:spPr>
          <a:xfrm>
            <a:off x="790859" y="1417396"/>
            <a:ext cx="102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39105C2-C408-4E76-811D-06960B9E27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65" y="1874127"/>
            <a:ext cx="6136173" cy="444233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90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253" y="706924"/>
            <a:ext cx="9144000" cy="978625"/>
          </a:xfrm>
        </p:spPr>
        <p:txBody>
          <a:bodyPr>
            <a:normAutofit fontScale="90000"/>
          </a:bodyPr>
          <a:lstStyle/>
          <a:p>
            <a:r>
              <a:rPr lang="fi-FI" sz="4900" b="1" dirty="0"/>
              <a:t>Keskiajan makuja krouvissa</a:t>
            </a:r>
            <a:br>
              <a:rPr lang="fi-FI" sz="4900" b="1" dirty="0"/>
            </a:br>
            <a:r>
              <a:rPr lang="fi-FI" sz="3600" b="1" dirty="0"/>
              <a:t>Hämeenlinnan keskiaikayhdistys ry.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2011680"/>
            <a:ext cx="9966369" cy="419782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64A9E7-0C49-477B-882A-D17253D3602C}"/>
              </a:ext>
            </a:extLst>
          </p:cNvPr>
          <p:cNvSpPr txBox="1"/>
          <p:nvPr/>
        </p:nvSpPr>
        <p:spPr>
          <a:xfrm>
            <a:off x="790859" y="1417396"/>
            <a:ext cx="102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B26756-7866-4A4C-9641-9C029A743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9" y="2266756"/>
            <a:ext cx="10620652" cy="405748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45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2011680"/>
            <a:ext cx="9966369" cy="419782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64A9E7-0C49-477B-882A-D17253D3602C}"/>
              </a:ext>
            </a:extLst>
          </p:cNvPr>
          <p:cNvSpPr txBox="1"/>
          <p:nvPr/>
        </p:nvSpPr>
        <p:spPr>
          <a:xfrm>
            <a:off x="781980" y="1442479"/>
            <a:ext cx="102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pic>
        <p:nvPicPr>
          <p:cNvPr id="2050" name="Picture 2" descr="Kuvan esikatselu">
            <a:extLst>
              <a:ext uri="{FF2B5EF4-FFF2-40B4-BE49-F238E27FC236}">
                <a16:creationId xmlns:a16="http://schemas.microsoft.com/office/drawing/2014/main" id="{92A252B4-48E2-46D5-A2A3-E6725C27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800" y="924659"/>
            <a:ext cx="5661396" cy="449086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DE46DEE-3C66-4474-9D72-C56A3715D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0" y="5895053"/>
            <a:ext cx="2540350" cy="4572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EAEDD3-F8C8-4A4B-A012-1A118AD1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3953" y="5768525"/>
            <a:ext cx="2474976" cy="7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03A3450-9F7B-4F67-B26E-7D092BF2A5F8}"/>
              </a:ext>
            </a:extLst>
          </p:cNvPr>
          <p:cNvSpPr txBox="1"/>
          <p:nvPr/>
        </p:nvSpPr>
        <p:spPr>
          <a:xfrm>
            <a:off x="3950562" y="5895053"/>
            <a:ext cx="346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Matura MT Script Capitals" panose="03020802060602070202" pitchFamily="66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81375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162320"/>
            <a:ext cx="9144000" cy="84936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b="1" dirty="0"/>
              <a:t>Idea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810" y="2370337"/>
            <a:ext cx="10243218" cy="3480047"/>
          </a:xfrm>
        </p:spPr>
        <p:txBody>
          <a:bodyPr>
            <a:normAutofit/>
          </a:bodyPr>
          <a:lstStyle/>
          <a:p>
            <a:r>
              <a:rPr lang="fi-FI" sz="2800" dirty="0"/>
              <a:t>Mikä on kirjaston toiminnan vaikutus oppilaiden lukuharrastukseen?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Seuraako lukuharrastus oppilaan mukana yläkouluun, jos sitä tuetaan aktiivisesti  5. ja 6. luokilla?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Millaiset menetelmät toimivat lukemaan innostamisessa parhaiten?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Miten oppilas lukijana muuttuu tänä aikana – vai muuttuuko?</a:t>
            </a:r>
          </a:p>
          <a:p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0098C01-3C5B-44EC-A8F9-73ED05BCCB1E}"/>
              </a:ext>
            </a:extLst>
          </p:cNvPr>
          <p:cNvSpPr/>
          <p:nvPr/>
        </p:nvSpPr>
        <p:spPr>
          <a:xfrm>
            <a:off x="475488" y="448056"/>
            <a:ext cx="11420856" cy="612648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ABA2A6C-09C8-4389-A691-DC2C2CE6C1E2}"/>
              </a:ext>
            </a:extLst>
          </p:cNvPr>
          <p:cNvSpPr/>
          <p:nvPr/>
        </p:nvSpPr>
        <p:spPr>
          <a:xfrm>
            <a:off x="918972" y="2104007"/>
            <a:ext cx="10533888" cy="388842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60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162320"/>
            <a:ext cx="9144000" cy="849360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Miten toimitaan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" y="2441359"/>
            <a:ext cx="11122152" cy="2991775"/>
          </a:xfrm>
        </p:spPr>
        <p:txBody>
          <a:bodyPr>
            <a:normAutofit/>
          </a:bodyPr>
          <a:lstStyle/>
          <a:p>
            <a:r>
              <a:rPr lang="fi-FI" sz="2700" dirty="0"/>
              <a:t>Mukana 8 luokkaa eri puolilta Hämeenlinnaa</a:t>
            </a:r>
          </a:p>
          <a:p>
            <a:r>
              <a:rPr lang="fi-FI" sz="2700" dirty="0"/>
              <a:t>Työskennellään samojen ryhmien kanssa kahden lukuvuoden ajan</a:t>
            </a:r>
          </a:p>
          <a:p>
            <a:r>
              <a:rPr lang="fi-FI" sz="2700" dirty="0"/>
              <a:t>Tiivis yhteistyö lähikirjaston kanssa </a:t>
            </a:r>
          </a:p>
          <a:p>
            <a:r>
              <a:rPr lang="fi-FI" sz="2700" dirty="0"/>
              <a:t>Kaikki konstit käyttöön </a:t>
            </a:r>
          </a:p>
          <a:p>
            <a:r>
              <a:rPr lang="fi-FI" sz="2700" dirty="0"/>
              <a:t>Hankeluokilla myös yhteistä tekemistä</a:t>
            </a:r>
          </a:p>
          <a:p>
            <a:r>
              <a:rPr lang="fi-FI" sz="2700" dirty="0"/>
              <a:t>Seuranta: Kyselyt, haastattelut, havainnot – myös 7. luokalla</a:t>
            </a:r>
          </a:p>
          <a:p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0098C01-3C5B-44EC-A8F9-73ED05BCCB1E}"/>
              </a:ext>
            </a:extLst>
          </p:cNvPr>
          <p:cNvSpPr/>
          <p:nvPr/>
        </p:nvSpPr>
        <p:spPr>
          <a:xfrm>
            <a:off x="445008" y="483567"/>
            <a:ext cx="11420856" cy="612648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ABA2A6C-09C8-4389-A691-DC2C2CE6C1E2}"/>
              </a:ext>
            </a:extLst>
          </p:cNvPr>
          <p:cNvSpPr/>
          <p:nvPr/>
        </p:nvSpPr>
        <p:spPr>
          <a:xfrm>
            <a:off x="918972" y="2268244"/>
            <a:ext cx="10533888" cy="37419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99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162320"/>
            <a:ext cx="9144000" cy="849360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Mitä on tehty ja tehdään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2453786"/>
            <a:ext cx="10424219" cy="3741939"/>
          </a:xfrm>
        </p:spPr>
        <p:txBody>
          <a:bodyPr>
            <a:noAutofit/>
          </a:bodyPr>
          <a:lstStyle/>
          <a:p>
            <a:pPr algn="l"/>
            <a:r>
              <a:rPr lang="fi-FI" sz="3200" dirty="0"/>
              <a:t>Kevyt alkukysely, oppilaiden tapaaminen</a:t>
            </a:r>
          </a:p>
          <a:p>
            <a:pPr algn="l"/>
            <a:r>
              <a:rPr lang="fi-FI" sz="3200" dirty="0"/>
              <a:t>Vinkkaukset, kirjoja luokkiin</a:t>
            </a:r>
          </a:p>
          <a:p>
            <a:pPr algn="l"/>
            <a:r>
              <a:rPr lang="fi-FI" sz="3200" dirty="0"/>
              <a:t>Kirjailijavierailut: </a:t>
            </a:r>
            <a:br>
              <a:rPr lang="fi-FI" sz="3200" dirty="0"/>
            </a:br>
            <a:r>
              <a:rPr lang="fi-FI" sz="3200" dirty="0"/>
              <a:t>Anu Holopainen ja Anniina </a:t>
            </a:r>
            <a:r>
              <a:rPr lang="fi-FI" sz="3200" dirty="0" err="1"/>
              <a:t>Mikama</a:t>
            </a:r>
            <a:endParaRPr lang="fi-FI" sz="3200" dirty="0"/>
          </a:p>
          <a:p>
            <a:pPr algn="l"/>
            <a:r>
              <a:rPr lang="fi-FI" sz="3200" dirty="0"/>
              <a:t>Joululaatikot</a:t>
            </a:r>
          </a:p>
          <a:p>
            <a:pPr algn="l"/>
            <a:r>
              <a:rPr lang="fi-FI" sz="3200" dirty="0"/>
              <a:t>Haisevan käden lukukiertue, näyttelijä Topi Kohonen</a:t>
            </a:r>
            <a:br>
              <a:rPr lang="fi-FI" sz="3200" dirty="0"/>
            </a:br>
            <a:endParaRPr lang="fi-FI" sz="3200" dirty="0"/>
          </a:p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0098C01-3C5B-44EC-A8F9-73ED05BCCB1E}"/>
              </a:ext>
            </a:extLst>
          </p:cNvPr>
          <p:cNvSpPr/>
          <p:nvPr/>
        </p:nvSpPr>
        <p:spPr>
          <a:xfrm>
            <a:off x="445008" y="483567"/>
            <a:ext cx="11420856" cy="612648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ABA2A6C-09C8-4389-A691-DC2C2CE6C1E2}"/>
              </a:ext>
            </a:extLst>
          </p:cNvPr>
          <p:cNvSpPr/>
          <p:nvPr/>
        </p:nvSpPr>
        <p:spPr>
          <a:xfrm>
            <a:off x="888492" y="2232733"/>
            <a:ext cx="10533888" cy="37419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59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162320"/>
            <a:ext cx="9144000" cy="84936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41" y="1508892"/>
            <a:ext cx="9829401" cy="4039961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3200" dirty="0"/>
              <a:t>Kirjatraileripajat, mediakasvattaja Viljami </a:t>
            </a:r>
            <a:r>
              <a:rPr lang="fi-FI" sz="3200" dirty="0" err="1"/>
              <a:t>Tabell</a:t>
            </a:r>
            <a:r>
              <a:rPr lang="fi-FI" sz="3200" dirty="0"/>
              <a:t> (ARX)</a:t>
            </a:r>
          </a:p>
          <a:p>
            <a:pPr algn="l"/>
            <a:r>
              <a:rPr lang="fi-FI" sz="3200" dirty="0"/>
              <a:t>Traileripajojen valmistelutunnit</a:t>
            </a:r>
          </a:p>
          <a:p>
            <a:pPr algn="l"/>
            <a:r>
              <a:rPr lang="fi-FI" sz="3200" dirty="0"/>
              <a:t>Keskiaikapiknik</a:t>
            </a:r>
          </a:p>
          <a:p>
            <a:pPr algn="l"/>
            <a:r>
              <a:rPr lang="fi-FI" sz="3200" dirty="0"/>
              <a:t>Draamapajat, näyttelijä Henna-Maija Alitalo</a:t>
            </a:r>
          </a:p>
          <a:p>
            <a:pPr algn="l"/>
            <a:r>
              <a:rPr lang="fi-FI" sz="3200" dirty="0"/>
              <a:t>Rap-pajat, STEMP-duo</a:t>
            </a:r>
          </a:p>
          <a:p>
            <a:pPr algn="l"/>
            <a:r>
              <a:rPr lang="fi-FI" sz="3200" dirty="0"/>
              <a:t>Revi se –sanataidepajat, Kaisa Happonen ja Karri Miettinen</a:t>
            </a:r>
          </a:p>
          <a:p>
            <a:pPr algn="l"/>
            <a:r>
              <a:rPr lang="fi-FI" sz="3200" dirty="0"/>
              <a:t>Jouluinen lukutunti</a:t>
            </a:r>
          </a:p>
          <a:p>
            <a:pPr algn="l"/>
            <a:endParaRPr lang="fi-FI" sz="2800" dirty="0"/>
          </a:p>
          <a:p>
            <a:pPr algn="l"/>
            <a:endParaRPr lang="fi-FI" sz="2800" dirty="0"/>
          </a:p>
          <a:p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0098C01-3C5B-44EC-A8F9-73ED05BCCB1E}"/>
              </a:ext>
            </a:extLst>
          </p:cNvPr>
          <p:cNvSpPr/>
          <p:nvPr/>
        </p:nvSpPr>
        <p:spPr>
          <a:xfrm>
            <a:off x="445008" y="483567"/>
            <a:ext cx="11420856" cy="612648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ABA2A6C-09C8-4389-A691-DC2C2CE6C1E2}"/>
              </a:ext>
            </a:extLst>
          </p:cNvPr>
          <p:cNvSpPr/>
          <p:nvPr/>
        </p:nvSpPr>
        <p:spPr>
          <a:xfrm>
            <a:off x="933198" y="994299"/>
            <a:ext cx="10533888" cy="506914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4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162320"/>
            <a:ext cx="9144000" cy="84936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Jos saamme jatkoaikaa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645" y="2550420"/>
            <a:ext cx="10424219" cy="3619561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0098C01-3C5B-44EC-A8F9-73ED05BCCB1E}"/>
              </a:ext>
            </a:extLst>
          </p:cNvPr>
          <p:cNvSpPr/>
          <p:nvPr/>
        </p:nvSpPr>
        <p:spPr>
          <a:xfrm>
            <a:off x="445008" y="483567"/>
            <a:ext cx="11420856" cy="612648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4ABA2A6C-09C8-4389-A691-DC2C2CE6C1E2}"/>
              </a:ext>
            </a:extLst>
          </p:cNvPr>
          <p:cNvSpPr/>
          <p:nvPr/>
        </p:nvSpPr>
        <p:spPr>
          <a:xfrm>
            <a:off x="888492" y="2232733"/>
            <a:ext cx="10533888" cy="393724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A6ACC0C-A700-4005-89E9-4A7273679BF2}"/>
              </a:ext>
            </a:extLst>
          </p:cNvPr>
          <p:cNvSpPr txBox="1"/>
          <p:nvPr/>
        </p:nvSpPr>
        <p:spPr>
          <a:xfrm>
            <a:off x="1246084" y="2353552"/>
            <a:ext cx="98187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Luokkien erityistarpeet ja –toiveet huomioon</a:t>
            </a:r>
          </a:p>
          <a:p>
            <a:r>
              <a:rPr lang="fi-FI" sz="3200" dirty="0"/>
              <a:t>Kirjoittamisen työpajoja</a:t>
            </a:r>
          </a:p>
          <a:p>
            <a:r>
              <a:rPr lang="fi-FI" sz="3200" dirty="0"/>
              <a:t>Kolmas kirjailijavieras</a:t>
            </a:r>
            <a:br>
              <a:rPr lang="fi-FI" sz="3200" dirty="0"/>
            </a:br>
            <a:r>
              <a:rPr lang="fi-FI" sz="3200" dirty="0"/>
              <a:t>Näytelmän valmistelu?</a:t>
            </a:r>
          </a:p>
          <a:p>
            <a:r>
              <a:rPr lang="fi-FI" sz="3200" dirty="0"/>
              <a:t>Pakopeli</a:t>
            </a:r>
          </a:p>
          <a:p>
            <a:r>
              <a:rPr lang="fi-FI" sz="3200" dirty="0"/>
              <a:t>Loppukysely  </a:t>
            </a:r>
          </a:p>
          <a:p>
            <a:r>
              <a:rPr lang="fi-FI" sz="3200" dirty="0"/>
              <a:t>Päätösjuhla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162" y="945308"/>
            <a:ext cx="9144000" cy="84936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Keskiaikapiknik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440" y="1869017"/>
            <a:ext cx="10424219" cy="3741939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64A9E7-0C49-477B-882A-D17253D3602C}"/>
              </a:ext>
            </a:extLst>
          </p:cNvPr>
          <p:cNvSpPr txBox="1"/>
          <p:nvPr/>
        </p:nvSpPr>
        <p:spPr>
          <a:xfrm>
            <a:off x="1012054" y="2299317"/>
            <a:ext cx="102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1026" name="Picture 2" descr="Kuvan esikatselu">
            <a:extLst>
              <a:ext uri="{FF2B5EF4-FFF2-40B4-BE49-F238E27FC236}">
                <a16:creationId xmlns:a16="http://schemas.microsoft.com/office/drawing/2014/main" id="{8B62A758-7B92-4F1A-AEAC-1A6496B8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867" y="2211874"/>
            <a:ext cx="4720066" cy="35400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D3E7821-3C55-4AB9-B561-5E6779B137A2}"/>
              </a:ext>
            </a:extLst>
          </p:cNvPr>
          <p:cNvSpPr txBox="1"/>
          <p:nvPr/>
        </p:nvSpPr>
        <p:spPr>
          <a:xfrm>
            <a:off x="6235335" y="5900622"/>
            <a:ext cx="472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Terho Aalto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74BE10E-F79D-47F5-BE99-0F0E88B8890A}"/>
              </a:ext>
            </a:extLst>
          </p:cNvPr>
          <p:cNvSpPr txBox="1"/>
          <p:nvPr/>
        </p:nvSpPr>
        <p:spPr>
          <a:xfrm>
            <a:off x="1002970" y="2211875"/>
            <a:ext cx="4936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Arkeologi ja tietokirjailija Ilari Aalto:</a:t>
            </a:r>
          </a:p>
          <a:p>
            <a:r>
              <a:rPr lang="fi-FI" sz="3200" dirty="0"/>
              <a:t>Arkeologisia aikamatkoja historiaan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E07779-64D7-4342-BF44-C7E609E53877}"/>
              </a:ext>
            </a:extLst>
          </p:cNvPr>
          <p:cNvSpPr txBox="1"/>
          <p:nvPr/>
        </p:nvSpPr>
        <p:spPr>
          <a:xfrm>
            <a:off x="1002970" y="4476478"/>
            <a:ext cx="441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Päivän aluksi yhteinen tilaisuus pääkirjastossa. </a:t>
            </a:r>
            <a:br>
              <a:rPr lang="fi-FI" sz="2400" dirty="0"/>
            </a:br>
            <a:r>
              <a:rPr lang="fi-FI" sz="2400" dirty="0"/>
              <a:t>Luennon jälkeen toimintaa ja elämyksiä linnan liepeillä. </a:t>
            </a:r>
          </a:p>
        </p:txBody>
      </p:sp>
    </p:spTree>
    <p:extLst>
      <p:ext uri="{BB962C8B-B14F-4D97-AF65-F5344CB8AC3E}">
        <p14:creationId xmlns:p14="http://schemas.microsoft.com/office/powerpoint/2010/main" val="54610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150" y="712416"/>
            <a:ext cx="9144000" cy="965464"/>
          </a:xfrm>
        </p:spPr>
        <p:txBody>
          <a:bodyPr>
            <a:normAutofit fontScale="90000"/>
          </a:bodyPr>
          <a:lstStyle/>
          <a:p>
            <a:r>
              <a:rPr lang="fi-FI" sz="4900" b="1" dirty="0" err="1"/>
              <a:t>Bofferointia</a:t>
            </a:r>
            <a:r>
              <a:rPr lang="fi-FI" sz="4900" b="1" dirty="0"/>
              <a:t> ja improvisointia </a:t>
            </a:r>
            <a:br>
              <a:rPr lang="fi-FI" sz="4900" b="1" dirty="0"/>
            </a:br>
            <a:r>
              <a:rPr lang="fi-FI" sz="2200" b="1" dirty="0"/>
              <a:t>Todellisuuspakolaiset ry.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2011680"/>
            <a:ext cx="9966369" cy="419782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7BBB302A-28B8-467D-83FC-B957958E0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007" y="1882066"/>
            <a:ext cx="2864323" cy="48030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B45AC49-B465-48C6-8B53-9C0D83DEB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0" y="1865391"/>
            <a:ext cx="3614798" cy="481973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93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0B2D-7D24-44BF-97FC-73D72CD0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52" y="663024"/>
            <a:ext cx="9144000" cy="849360"/>
          </a:xfrm>
        </p:spPr>
        <p:txBody>
          <a:bodyPr>
            <a:normAutofit/>
          </a:bodyPr>
          <a:lstStyle/>
          <a:p>
            <a:r>
              <a:rPr lang="fi-FI" sz="4900" b="1" dirty="0" err="1"/>
              <a:t>Bofferointia</a:t>
            </a:r>
            <a:r>
              <a:rPr lang="fi-FI" sz="4900" b="1" dirty="0"/>
              <a:t> ja improvisointia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12E2BA-B59D-44EB-9540-C621764EA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2011680"/>
            <a:ext cx="9966369" cy="419782"/>
          </a:xfrm>
        </p:spPr>
        <p:txBody>
          <a:bodyPr>
            <a:noAutofit/>
          </a:bodyPr>
          <a:lstStyle/>
          <a:p>
            <a:br>
              <a:rPr lang="fi-FI" sz="3200" dirty="0"/>
            </a:br>
            <a:endParaRPr lang="fi-FI" sz="3200" dirty="0"/>
          </a:p>
          <a:p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64A9E7-0C49-477B-882A-D17253D3602C}"/>
              </a:ext>
            </a:extLst>
          </p:cNvPr>
          <p:cNvSpPr txBox="1"/>
          <p:nvPr/>
        </p:nvSpPr>
        <p:spPr>
          <a:xfrm>
            <a:off x="790859" y="1417396"/>
            <a:ext cx="1026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C902EC-F437-4AD3-91A4-1E91823D8D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65" y="1862448"/>
            <a:ext cx="4782609" cy="456467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DDB6DC6-C779-4949-A64E-2188BC60F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39" y="1862448"/>
            <a:ext cx="4252491" cy="456467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50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267</Words>
  <Application>Microsoft Macintosh PowerPoint</Application>
  <PresentationFormat>Laajakuva</PresentationFormat>
  <Paragraphs>52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Matura MT Script Capitals</vt:lpstr>
      <vt:lpstr>Office-teema</vt:lpstr>
      <vt:lpstr> Lukuvuodet  Kirjasto lukuharrastuksen tukena 5. ja 6. luokilla</vt:lpstr>
      <vt:lpstr> Idea</vt:lpstr>
      <vt:lpstr> Miten toimitaan</vt:lpstr>
      <vt:lpstr> Mitä on tehty ja tehdään</vt:lpstr>
      <vt:lpstr> </vt:lpstr>
      <vt:lpstr>Jos saamme jatkoaikaa</vt:lpstr>
      <vt:lpstr>Keskiaikapiknik </vt:lpstr>
      <vt:lpstr>Bofferointia ja improvisointia  Todellisuuspakolaiset ry.</vt:lpstr>
      <vt:lpstr>Bofferointia ja improvisointia</vt:lpstr>
      <vt:lpstr>Tarinoita Tykkitornissa</vt:lpstr>
      <vt:lpstr>Keskiajan makuja krouvissa Hämeenlinnan keskiaikayhdistys ry.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Lukuvuodet</dc:title>
  <dc:creator>Karila Ulla</dc:creator>
  <cp:lastModifiedBy>Litmanen-Peitsala Päivi</cp:lastModifiedBy>
  <cp:revision>36</cp:revision>
  <dcterms:created xsi:type="dcterms:W3CDTF">2023-11-01T08:46:55Z</dcterms:created>
  <dcterms:modified xsi:type="dcterms:W3CDTF">2023-12-10T15:35:32Z</dcterms:modified>
</cp:coreProperties>
</file>