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1" r:id="rId8"/>
    <p:sldId id="257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8A2544-8A42-4AA2-977A-B123DF075163}" v="31" dt="2026-06-09T13:04:39.6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710BE4-8A71-4BAA-89D6-317A5025FE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D0902B4-8A0E-3ABE-F5F8-0BA5F0635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A55B324-8BEB-13C5-91A3-232013294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6ABA8BA-3E3B-58B2-C4F4-2E4A4DC82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0DA6945-FB6A-345B-1CCC-20FE98BD2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3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DD505A-032F-38E1-CE7E-548EDA87C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11F3935-D605-FDD8-AC73-2361A607CD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F5F5DEF-9453-E71C-799B-DFDB28A9F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5647F8D-91B1-4ECC-CF8B-05BE7400B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EF2F9C5-6C65-7A7E-24A7-4B1961696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5402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8849214-D307-44DA-EA01-3C8F525276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913DE8F-20EE-3CE4-D27F-07BB6146D8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C21B663-F8BB-B4B6-4250-403DEF6E0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88C0E9-30E4-269A-5625-514A94F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FA233D-38F2-34BD-E368-55481CDB2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610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D7035E-7A37-5D5A-4014-FE3BB1331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4F233E-9166-47E9-66BE-1CF2743435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9623A27-B778-EFB1-59D2-120E4A79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F71755B-0430-928B-3750-A6C54DB0B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F28448-472E-EB92-626C-556FEF8CB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2951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F42E8A-3A0D-7137-8A1F-1E54949FE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AB34BD-0617-51CF-B6C7-9A7D90DDB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D870FD-DBE9-72BE-4A9F-FB9582CA1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7162A9-C6A0-440D-A673-966109054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F0A0B1-B28F-4BED-79C6-9320DD57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426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0296BA-C5E9-A01B-C0EC-C3DCCC068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C6852E8-17C6-9364-9B48-A4FE9F3BC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B74178F-A4B5-0EB1-BFC2-B50D5847A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FE6271E-07AD-2EBD-F840-AEC0D4657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D1F22F-A539-63AF-D739-7FB9D3C51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81D866-9E54-7CB7-A2F3-303CBA15F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642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B45B02-3626-C624-87C7-5C5254457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2C28EFE-8C75-2814-65F1-493953D7F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9EAAFE9-4254-B6E6-AEF3-5A11AACE7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F7B5601B-EEE8-FDEA-B225-7439CE572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379C6021-C4B8-2F1C-35B5-F40442C0EA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241347C-BE8C-D85F-0CAD-3E42FB380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07FB0EE-3D2F-EACF-2881-2C1FFD4B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207AF2B-9B99-D8DB-547D-54BBE862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9430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D8B1F4-B962-941D-AD62-83BB9D447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01A9242-8E56-F790-7ED3-48CC1F56E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525A59-03C8-04EB-6A1B-D0B442F3A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F719B9-8D96-CDC1-5C91-734DA737E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08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1A523EEA-5118-577C-90B8-B061B86C9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5F10163-81E2-F4B2-6BCC-1CC15C00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3690BF3-858F-D5DF-212E-665E41DA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0458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AE9524-2502-9AB6-7200-71D0089E5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1F10321-DE12-C31F-21E8-1CD12C35B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4C5F7C2-D689-1960-3F49-4BF03954C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A660239-130D-A8A6-1987-FDCE4E56C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BD251E4-9E75-59CA-1E01-75AE70581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464F067-86AB-1EBB-686F-23EA5CB66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8770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624BC4-F25A-4F9B-85F1-A973AFD83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2AC2B8AC-164A-7FE0-0827-10DA61951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D4E99B9-7E0A-62C5-AA9C-44C5921B0C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7F33C7D-5734-E2ED-4FDD-8F06AACCA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D99186F-2583-2D52-E77B-F90ECD712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D7A9848-5DCA-38B4-F8FA-AE540B99C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6220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7EA23B3-9068-9ABE-7F50-EF42ADE32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0D879DE-DC6A-BA18-8832-389C565F41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93B10BB-8DB8-CCC4-D08B-583ECFA6C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979C-5E8E-4D1B-AEC7-4A37CE49096B}" type="datetimeFigureOut">
              <a:rPr lang="fi-FI" smtClean="0"/>
              <a:t>23.6.2026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EA88DC-EFBB-A613-9333-50577FFBD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0C04BEC-2144-6C27-BDF9-C96A02DE8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8C5D7-7ABB-4238-89B1-08FE7D3D98F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8626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ibban@fsbf.fi" TargetMode="External"/><Relationship Id="rId2" Type="http://schemas.openxmlformats.org/officeDocument/2006/relationships/hyperlink" Target="mailto:fsbf@fsbf.fi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laotsikko 7">
            <a:extLst>
              <a:ext uri="{FF2B5EF4-FFF2-40B4-BE49-F238E27FC236}">
                <a16:creationId xmlns:a16="http://schemas.microsoft.com/office/drawing/2014/main" id="{D1FBC28A-890A-A160-FC69-3655392FF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78" y="5106257"/>
            <a:ext cx="10909643" cy="687406"/>
          </a:xfrm>
        </p:spPr>
        <p:txBody>
          <a:bodyPr anchor="ctr">
            <a:noAutofit/>
          </a:bodyPr>
          <a:lstStyle/>
          <a:p>
            <a:r>
              <a:rPr lang="fi-FI" sz="4800" dirty="0">
                <a:solidFill>
                  <a:schemeClr val="accent2">
                    <a:lumMod val="75000"/>
                  </a:schemeClr>
                </a:solidFill>
              </a:rPr>
              <a:t>Ajankohtaista 2026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sX0" fmla="*/ 0 w 4572000"/>
              <a:gd name="csY0" fmla="*/ 0 h 18288"/>
              <a:gd name="csX1" fmla="*/ 515983 w 4572000"/>
              <a:gd name="csY1" fmla="*/ 0 h 18288"/>
              <a:gd name="csX2" fmla="*/ 1031966 w 4572000"/>
              <a:gd name="csY2" fmla="*/ 0 h 18288"/>
              <a:gd name="csX3" fmla="*/ 1639389 w 4572000"/>
              <a:gd name="csY3" fmla="*/ 0 h 18288"/>
              <a:gd name="csX4" fmla="*/ 2383971 w 4572000"/>
              <a:gd name="csY4" fmla="*/ 0 h 18288"/>
              <a:gd name="csX5" fmla="*/ 2945674 w 4572000"/>
              <a:gd name="csY5" fmla="*/ 0 h 18288"/>
              <a:gd name="csX6" fmla="*/ 3507377 w 4572000"/>
              <a:gd name="csY6" fmla="*/ 0 h 18288"/>
              <a:gd name="csX7" fmla="*/ 4572000 w 4572000"/>
              <a:gd name="csY7" fmla="*/ 0 h 18288"/>
              <a:gd name="csX8" fmla="*/ 4572000 w 4572000"/>
              <a:gd name="csY8" fmla="*/ 18288 h 18288"/>
              <a:gd name="csX9" fmla="*/ 3873137 w 4572000"/>
              <a:gd name="csY9" fmla="*/ 18288 h 18288"/>
              <a:gd name="csX10" fmla="*/ 3311434 w 4572000"/>
              <a:gd name="csY10" fmla="*/ 18288 h 18288"/>
              <a:gd name="csX11" fmla="*/ 2749731 w 4572000"/>
              <a:gd name="csY11" fmla="*/ 18288 h 18288"/>
              <a:gd name="csX12" fmla="*/ 2050869 w 4572000"/>
              <a:gd name="csY12" fmla="*/ 18288 h 18288"/>
              <a:gd name="csX13" fmla="*/ 1306286 w 4572000"/>
              <a:gd name="csY13" fmla="*/ 18288 h 18288"/>
              <a:gd name="csX14" fmla="*/ 790303 w 4572000"/>
              <a:gd name="csY14" fmla="*/ 18288 h 18288"/>
              <a:gd name="csX15" fmla="*/ 0 w 4572000"/>
              <a:gd name="csY15" fmla="*/ 18288 h 18288"/>
              <a:gd name="csX16" fmla="*/ 0 w 45720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88EB279-8193-7685-5023-BBDC847145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19266" y="2545632"/>
            <a:ext cx="11548872" cy="1766735"/>
          </a:xfrm>
          <a:prstGeom prst="rect">
            <a:avLst/>
          </a:prstGeom>
        </p:spPr>
      </p:pic>
      <p:sp>
        <p:nvSpPr>
          <p:cNvPr id="6" name="AutoShape 2">
            <a:extLst>
              <a:ext uri="{FF2B5EF4-FFF2-40B4-BE49-F238E27FC236}">
                <a16:creationId xmlns:a16="http://schemas.microsoft.com/office/drawing/2014/main" id="{AE5D564A-49D3-5B7E-8182-C0D9B63898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10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563175C4-0471-2984-28F6-4997B498E2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45" r="-2" b="10868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9635D72-F401-9A3B-B877-285F2E5132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721" r="-2" b="13892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84" name="Freeform: Shape 83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86" name="Freeform: Shape 85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Otsikko 1">
            <a:extLst>
              <a:ext uri="{FF2B5EF4-FFF2-40B4-BE49-F238E27FC236}">
                <a16:creationId xmlns:a16="http://schemas.microsoft.com/office/drawing/2014/main" id="{A24F325C-B33F-B26B-B90B-606676FE9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761" y="-191622"/>
            <a:ext cx="4832802" cy="1243584"/>
          </a:xfrm>
        </p:spPr>
        <p:txBody>
          <a:bodyPr>
            <a:normAutofit/>
          </a:bodyPr>
          <a:lstStyle/>
          <a:p>
            <a:r>
              <a:rPr lang="fi-FI" sz="3400" dirty="0" err="1"/>
              <a:t>FSBF:n</a:t>
            </a:r>
            <a:r>
              <a:rPr lang="fi-FI" sz="3400" dirty="0"/>
              <a:t> kirjastopäivät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90" name="Rectangle 89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4B8143-2F73-E632-989F-9203618FF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" y="960522"/>
            <a:ext cx="5378939" cy="5806028"/>
          </a:xfrm>
        </p:spPr>
        <p:txBody>
          <a:bodyPr>
            <a:noAutofit/>
          </a:bodyPr>
          <a:lstStyle/>
          <a:p>
            <a:pPr lvl="0"/>
            <a:r>
              <a:rPr lang="fi-FI" sz="1800" dirty="0"/>
              <a:t>Suomenruotsalaiset kirjastopäivät järjestettiin Vöyrillä 21.–22.5.2026 teemalla Hyvinvoiva kirjasto.</a:t>
            </a:r>
          </a:p>
          <a:p>
            <a:pPr lvl="0"/>
            <a:r>
              <a:rPr lang="fi-FI" sz="1800" dirty="0"/>
              <a:t>Tapahtuma kokosi yhteen noin 95 kirjastoalan ammattilaista eri puolilta maata.</a:t>
            </a:r>
          </a:p>
          <a:p>
            <a:pPr lvl="0"/>
            <a:r>
              <a:rPr lang="fi-FI" sz="1800" dirty="0"/>
              <a:t>Ohjelmassa oli inspiroivia luentoja, paneelikeskusteluja, työpajoja sekä vierailuja Vöyrin kirjastoon. Lisäksi saimme tervehdyksen KAJ-yhtyeeltä, tutustuimme </a:t>
            </a:r>
            <a:r>
              <a:rPr lang="fi-FI" sz="1800" dirty="0" err="1"/>
              <a:t>Tegengrenin</a:t>
            </a:r>
            <a:r>
              <a:rPr lang="fi-FI" sz="1800" dirty="0"/>
              <a:t> museoon ja vierailimme kuudessa alueen kirjastoautossa. Kirjastoautohenkilöstölle järjestettiin oma ohjelmakokonaisuus teemalla liikenne ja hyvinvointi.</a:t>
            </a:r>
          </a:p>
          <a:p>
            <a:pPr lvl="0"/>
            <a:r>
              <a:rPr lang="fi-FI" sz="1800" dirty="0"/>
              <a:t>Tapahtumassa julkistettiin myös Vuoden kirjastoteko 2026, jonka sai Enter ry.</a:t>
            </a:r>
          </a:p>
          <a:p>
            <a:pPr lvl="0"/>
            <a:r>
              <a:rPr lang="fi-FI" sz="1800" dirty="0"/>
              <a:t>Kirjastopäivät käynnistyivät jo edeltävänä iltana etkoilla, joissa järjestettiin paikallisia kirjailijoita esittelevä kirjailijapaneeli Vöyrin kirjastossa.</a:t>
            </a:r>
          </a:p>
          <a:p>
            <a:pPr lvl="0"/>
            <a:r>
              <a:rPr lang="fi-FI" sz="1800" dirty="0"/>
              <a:t>Seuraavat suomenruotsalaiset kirjastopäivät järjestetään keväällä 2027 Etelä-Suomessa.</a:t>
            </a:r>
          </a:p>
        </p:txBody>
      </p:sp>
    </p:spTree>
    <p:extLst>
      <p:ext uri="{BB962C8B-B14F-4D97-AF65-F5344CB8AC3E}">
        <p14:creationId xmlns:p14="http://schemas.microsoft.com/office/powerpoint/2010/main" val="1300846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562C9E8-FD1C-5273-222B-E652AC55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"/>
            <a:ext cx="5693917" cy="1107440"/>
          </a:xfrm>
        </p:spPr>
        <p:txBody>
          <a:bodyPr anchor="b">
            <a:normAutofit/>
          </a:bodyPr>
          <a:lstStyle/>
          <a:p>
            <a:r>
              <a:rPr lang="fi-FI" sz="4000" dirty="0"/>
              <a:t>Yhdistyksen hallitus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9D6C02-5E56-DFE7-332C-B7675BB26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393348"/>
            <a:ext cx="6231317" cy="5681874"/>
          </a:xfrm>
        </p:spPr>
        <p:txBody>
          <a:bodyPr>
            <a:normAutofit fontScale="85000" lnSpcReduction="20000"/>
          </a:bodyPr>
          <a:lstStyle/>
          <a:p>
            <a:r>
              <a:rPr lang="fi-FI" sz="2400" dirty="0"/>
              <a:t>Michelle </a:t>
            </a:r>
            <a:r>
              <a:rPr lang="fi-FI" sz="2400" dirty="0" err="1"/>
              <a:t>Mattfolk</a:t>
            </a:r>
            <a:r>
              <a:rPr lang="fi-FI" sz="2400" dirty="0"/>
              <a:t> jatkaa toimintakoordinaattorina: </a:t>
            </a:r>
            <a:r>
              <a:rPr lang="fi-FI" sz="2400" dirty="0">
                <a:hlinkClick r:id="rId2"/>
              </a:rPr>
              <a:t>fsbf@fsbf.fi</a:t>
            </a:r>
            <a:endParaRPr lang="fi-FI" sz="2400" dirty="0"/>
          </a:p>
          <a:p>
            <a:r>
              <a:rPr lang="fi-FI" sz="2400" dirty="0"/>
              <a:t>Monica Sandström toimii </a:t>
            </a:r>
            <a:r>
              <a:rPr lang="fi-FI" sz="2400" dirty="0" err="1"/>
              <a:t>Bibban</a:t>
            </a:r>
            <a:r>
              <a:rPr lang="fi-FI" sz="2400" dirty="0"/>
              <a:t>-lehden päätoimittajana: </a:t>
            </a:r>
            <a:r>
              <a:rPr lang="fi-FI" sz="2400" dirty="0">
                <a:hlinkClick r:id="rId3"/>
              </a:rPr>
              <a:t>bibban@fsbf.fi</a:t>
            </a:r>
            <a:endParaRPr lang="fi-FI" sz="2400" dirty="0"/>
          </a:p>
          <a:p>
            <a:endParaRPr lang="fi-FI" sz="2600" b="1" dirty="0"/>
          </a:p>
          <a:p>
            <a:pPr marL="0" indent="0">
              <a:buNone/>
            </a:pPr>
            <a:r>
              <a:rPr lang="fi-FI" sz="2600" b="1" dirty="0"/>
              <a:t>Hallituksen jäsenet: </a:t>
            </a:r>
          </a:p>
          <a:p>
            <a:pPr marL="0" indent="0">
              <a:buNone/>
            </a:pPr>
            <a:r>
              <a:rPr lang="fi-FI" sz="2100" dirty="0"/>
              <a:t>Puheenjohtaja: Anneli Haapaharju, (Tekoälyhanke, VAKE)</a:t>
            </a:r>
          </a:p>
          <a:p>
            <a:r>
              <a:rPr lang="fi-FI" sz="2100" dirty="0"/>
              <a:t>Mia Karvonen (</a:t>
            </a:r>
            <a:r>
              <a:rPr lang="fi-FI" sz="2100" dirty="0" err="1"/>
              <a:t>Shared</a:t>
            </a:r>
            <a:r>
              <a:rPr lang="fi-FI" sz="2100" dirty="0"/>
              <a:t> </a:t>
            </a:r>
            <a:r>
              <a:rPr lang="fi-FI" sz="2100" dirty="0" err="1"/>
              <a:t>reading</a:t>
            </a:r>
            <a:r>
              <a:rPr lang="fi-FI" sz="2100" dirty="0"/>
              <a:t> </a:t>
            </a:r>
            <a:r>
              <a:rPr lang="fi-FI" sz="2100" dirty="0" err="1"/>
              <a:t>läsledare</a:t>
            </a:r>
            <a:r>
              <a:rPr lang="fi-FI" sz="2100" dirty="0"/>
              <a:t>)</a:t>
            </a:r>
          </a:p>
          <a:p>
            <a:r>
              <a:rPr lang="fi-FI" sz="2100" dirty="0"/>
              <a:t>Janne Nyström (</a:t>
            </a:r>
            <a:r>
              <a:rPr lang="fi-FI" sz="2100" dirty="0" err="1"/>
              <a:t>Arcada</a:t>
            </a:r>
            <a:r>
              <a:rPr lang="fi-FI" sz="2100" dirty="0"/>
              <a:t> </a:t>
            </a:r>
            <a:r>
              <a:rPr lang="fi-FI" sz="2100" dirty="0" err="1"/>
              <a:t>bibliotek</a:t>
            </a:r>
            <a:r>
              <a:rPr lang="fi-FI" sz="2100" dirty="0"/>
              <a:t>) </a:t>
            </a:r>
          </a:p>
          <a:p>
            <a:r>
              <a:rPr lang="fi-FI" sz="2100" dirty="0"/>
              <a:t>Johannes Jansson (</a:t>
            </a:r>
            <a:r>
              <a:rPr lang="nn-NO" sz="2100" dirty="0"/>
              <a:t>Åbo Akademis Bibliotek i Åbo </a:t>
            </a:r>
            <a:r>
              <a:rPr lang="fi-FI" sz="2100" dirty="0"/>
              <a:t>)</a:t>
            </a:r>
          </a:p>
          <a:p>
            <a:r>
              <a:rPr lang="fi-FI" sz="2100" dirty="0"/>
              <a:t>Jan Nyström (Borgå </a:t>
            </a:r>
            <a:r>
              <a:rPr lang="fi-FI" sz="2100" dirty="0" err="1"/>
              <a:t>stadsbibliotek</a:t>
            </a:r>
            <a:r>
              <a:rPr lang="fi-FI" sz="2100" dirty="0"/>
              <a:t>)</a:t>
            </a:r>
          </a:p>
          <a:p>
            <a:r>
              <a:rPr lang="fi-FI" sz="2100" dirty="0"/>
              <a:t>Ulrika </a:t>
            </a:r>
            <a:r>
              <a:rPr lang="fi-FI" sz="2100" dirty="0" err="1"/>
              <a:t>Staffans</a:t>
            </a:r>
            <a:r>
              <a:rPr lang="fi-FI" sz="2100" dirty="0"/>
              <a:t> (</a:t>
            </a:r>
            <a:r>
              <a:rPr lang="fi-FI" sz="2100" dirty="0" err="1"/>
              <a:t>Vörå</a:t>
            </a:r>
            <a:r>
              <a:rPr lang="fi-FI" sz="2100" dirty="0"/>
              <a:t> </a:t>
            </a:r>
            <a:r>
              <a:rPr lang="fi-FI" sz="2100" dirty="0" err="1"/>
              <a:t>stadsbibliotek</a:t>
            </a:r>
            <a:endParaRPr lang="fi-FI" sz="2100" dirty="0"/>
          </a:p>
          <a:p>
            <a:r>
              <a:rPr lang="sv-FI" sz="2100" dirty="0"/>
              <a:t>Katarina Barkar (Pedersöre bibliotek)</a:t>
            </a:r>
            <a:endParaRPr lang="fi-FI" sz="2100" dirty="0"/>
          </a:p>
          <a:p>
            <a:r>
              <a:rPr lang="fi-FI" sz="2100" dirty="0"/>
              <a:t>Ulrika Backlund (</a:t>
            </a:r>
            <a:r>
              <a:rPr lang="fi-FI" sz="2100" dirty="0" err="1"/>
              <a:t>Larsmo</a:t>
            </a:r>
            <a:r>
              <a:rPr lang="fi-FI" sz="2100" dirty="0"/>
              <a:t> </a:t>
            </a:r>
            <a:r>
              <a:rPr lang="fi-FI" sz="2100" dirty="0" err="1"/>
              <a:t>bibliotek</a:t>
            </a:r>
            <a:r>
              <a:rPr lang="fi-FI" sz="2100" dirty="0"/>
              <a:t>) </a:t>
            </a:r>
          </a:p>
          <a:p>
            <a:r>
              <a:rPr lang="fi-FI" sz="2100" dirty="0"/>
              <a:t>Charlotta </a:t>
            </a:r>
            <a:r>
              <a:rPr lang="fi-FI" sz="2100" dirty="0" err="1"/>
              <a:t>Panzera</a:t>
            </a:r>
            <a:r>
              <a:rPr lang="fi-FI" sz="2100" dirty="0"/>
              <a:t> (Vanda </a:t>
            </a:r>
            <a:r>
              <a:rPr lang="fi-FI" sz="2100" dirty="0" err="1"/>
              <a:t>stadsbibliotek</a:t>
            </a:r>
            <a:r>
              <a:rPr lang="fi-FI" sz="2100" dirty="0"/>
              <a:t>)</a:t>
            </a:r>
          </a:p>
          <a:p>
            <a:r>
              <a:rPr lang="fi-FI" sz="2100" dirty="0"/>
              <a:t>Emma Ekstrand, (</a:t>
            </a:r>
            <a:r>
              <a:rPr lang="fi-FI" sz="2100" dirty="0" err="1"/>
              <a:t>Pargas</a:t>
            </a:r>
            <a:r>
              <a:rPr lang="fi-FI" sz="2100" dirty="0"/>
              <a:t> </a:t>
            </a:r>
            <a:r>
              <a:rPr lang="fi-FI" sz="2100" dirty="0" err="1"/>
              <a:t>stadsbibliotek</a:t>
            </a:r>
            <a:r>
              <a:rPr lang="fi-FI" sz="2100" dirty="0"/>
              <a:t>)</a:t>
            </a:r>
          </a:p>
          <a:p>
            <a:r>
              <a:rPr lang="fi-FI" sz="2100" dirty="0"/>
              <a:t>Kirsi Sundholm (Brändö </a:t>
            </a:r>
            <a:r>
              <a:rPr lang="fi-FI" sz="2100" dirty="0" err="1"/>
              <a:t>kommunbibliotek</a:t>
            </a:r>
            <a:r>
              <a:rPr lang="fi-FI" sz="2100" dirty="0"/>
              <a:t> , </a:t>
            </a:r>
            <a:r>
              <a:rPr lang="fi-FI" sz="2100" dirty="0" err="1"/>
              <a:t>Åland</a:t>
            </a:r>
            <a:r>
              <a:rPr lang="fi-FI" sz="2100" dirty="0"/>
              <a:t>)</a:t>
            </a:r>
          </a:p>
          <a:p>
            <a:pPr marL="0" indent="0">
              <a:buNone/>
            </a:pPr>
            <a:endParaRPr lang="fi-FI" sz="2300" b="1" dirty="0"/>
          </a:p>
          <a:p>
            <a:pPr marL="0" indent="0">
              <a:buNone/>
            </a:pPr>
            <a:endParaRPr lang="fi-FI" sz="600" dirty="0"/>
          </a:p>
        </p:txBody>
      </p:sp>
      <p:pic>
        <p:nvPicPr>
          <p:cNvPr id="5" name="Kuva 4" descr="Kuva, joka sisältää kohteen henkilö, vaate, hymy, Ihmisen kasvot&#10;&#10;Tekoälyllä luotu sisältö voi olla virheellistä.">
            <a:extLst>
              <a:ext uri="{FF2B5EF4-FFF2-40B4-BE49-F238E27FC236}">
                <a16:creationId xmlns:a16="http://schemas.microsoft.com/office/drawing/2014/main" id="{88BBB010-E92B-3A21-A609-4406C1F2F9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29831" b="1"/>
          <a:stretch>
            <a:fillRect/>
          </a:stretch>
        </p:blipFill>
        <p:spPr>
          <a:xfrm>
            <a:off x="6434517" y="685800"/>
            <a:ext cx="5653914" cy="591924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4453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C2C03D-DC43-5AD1-1C1D-7217C3B8D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110" y="1"/>
            <a:ext cx="6002110" cy="1016000"/>
          </a:xfrm>
        </p:spPr>
        <p:txBody>
          <a:bodyPr>
            <a:normAutofit/>
          </a:bodyPr>
          <a:lstStyle/>
          <a:p>
            <a:r>
              <a:rPr lang="fi-FI" sz="4000" dirty="0"/>
              <a:t>Muu toiminta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6C73D9-20C0-8EF6-1522-BB3EEF804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990" y="1021081"/>
            <a:ext cx="6884486" cy="57505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i-FI" b="1" dirty="0" err="1"/>
              <a:t>Bibban</a:t>
            </a:r>
            <a:r>
              <a:rPr lang="fi-FI" b="1" dirty="0"/>
              <a:t>-lehden aikataulut: </a:t>
            </a:r>
            <a:endParaRPr lang="fi-FI" dirty="0"/>
          </a:p>
          <a:p>
            <a:r>
              <a:rPr lang="fi-FI" dirty="0" err="1"/>
              <a:t>Bibban</a:t>
            </a:r>
            <a:r>
              <a:rPr lang="fi-FI" dirty="0"/>
              <a:t> 2/26 ilmestyy syksyllä. Teemana ovat kirjastoalan ajankohtaiset ilmiöt, yhteistyö ja tulevaisuuden kehitys. Mukana on artikkeleita mm. kirjastopäivistä, saavutettavuudesta, tekoälystä ja kansainvälisestä yhteistyöstä. </a:t>
            </a:r>
          </a:p>
          <a:p>
            <a:r>
              <a:rPr lang="fi-FI" dirty="0" err="1"/>
              <a:t>Bibban</a:t>
            </a:r>
            <a:r>
              <a:rPr lang="fi-FI" dirty="0"/>
              <a:t> 3/26 julkaistaan joulukuussa. </a:t>
            </a:r>
          </a:p>
          <a:p>
            <a:r>
              <a:rPr lang="fi-FI" dirty="0" err="1"/>
              <a:t>Bibban</a:t>
            </a:r>
            <a:r>
              <a:rPr lang="fi-FI" dirty="0"/>
              <a:t> 1/27 ilmestyy keväällä 2027, jolloin mukana on jälleen laajemmin artikkeleita tulevista kirjastopäivistä.</a:t>
            </a:r>
          </a:p>
          <a:p>
            <a:pPr marL="0" indent="0">
              <a:buNone/>
            </a:pPr>
            <a:r>
              <a:rPr lang="fi-FI" b="1" dirty="0"/>
              <a:t>Lisäksi:</a:t>
            </a:r>
            <a:endParaRPr lang="fi-FI" dirty="0"/>
          </a:p>
          <a:p>
            <a:pPr lvl="0"/>
            <a:r>
              <a:rPr lang="fi-FI" dirty="0" err="1"/>
              <a:t>Morgonfika</a:t>
            </a:r>
            <a:r>
              <a:rPr lang="fi-FI" dirty="0"/>
              <a:t> jatkuu ja teemoina mm. kansainvälisyys, palkat, kirjastojärjestelmät ja muut ajankohtaiset aiheet.</a:t>
            </a:r>
          </a:p>
          <a:p>
            <a:pPr lvl="0"/>
            <a:r>
              <a:rPr lang="fi-FI" dirty="0" err="1"/>
              <a:t>Shared</a:t>
            </a:r>
            <a:r>
              <a:rPr lang="fi-FI" dirty="0"/>
              <a:t> Reading -toimintaa ja koulutuksia kehitetään yhteistyössä eri toimijoiden kanssa.</a:t>
            </a:r>
          </a:p>
          <a:p>
            <a:pPr lvl="0"/>
            <a:r>
              <a:rPr lang="fi-FI" dirty="0"/>
              <a:t>Webinaareja, jäsenmatka Göteborgin kirjamessuille sekä suunnitteilla oleva mentorointiohjelma tukevat osaamisen kehittämistä ja verkostoitumista.</a:t>
            </a:r>
          </a:p>
          <a:p>
            <a:pPr lvl="0"/>
            <a:r>
              <a:rPr lang="fi-FI" dirty="0"/>
              <a:t>Perustamme varautumisen työryhmän ja vaikuttamistyön työryhmän vahvistamaan alan yhteistyötä ja edunvalvontaa.</a:t>
            </a:r>
          </a:p>
          <a:p>
            <a:pPr lvl="0"/>
            <a:r>
              <a:rPr lang="fi-FI" dirty="0"/>
              <a:t>Olemme perustaneet Biblioteksutbildning-työryhmän, jossa on mukana myös ruotsinkielisen kirjastoalan koulutuksen tarjoajia. Työryhmässä keskustellaan ja kartoitetaan mahdollisuuksia turvata ja kehittää ruotsinkielistä kirjastoalan koulutusta.</a:t>
            </a:r>
            <a:endParaRPr lang="fi-FI" sz="2400" dirty="0"/>
          </a:p>
          <a:p>
            <a:endParaRPr lang="fi-FI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17CFDC6-1BFF-7DF4-571A-35DC040A0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07" y="0"/>
            <a:ext cx="4849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54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90A1647-7DCD-74F0-4D67-8D41CA58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10" y="-50075"/>
            <a:ext cx="6002110" cy="1332140"/>
          </a:xfrm>
        </p:spPr>
        <p:txBody>
          <a:bodyPr>
            <a:normAutofit/>
          </a:bodyPr>
          <a:lstStyle/>
          <a:p>
            <a:r>
              <a:rPr lang="fi-FI" sz="4000" dirty="0"/>
              <a:t> </a:t>
            </a:r>
            <a:r>
              <a:rPr lang="fi-FI" sz="3600" dirty="0"/>
              <a:t>      Kansainvälinen ja valtakunnallinen yhteistyö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DE1300-D463-922C-5D4F-96D324283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0961"/>
            <a:ext cx="7071360" cy="5363754"/>
          </a:xfrm>
        </p:spPr>
        <p:txBody>
          <a:bodyPr>
            <a:normAutofit lnSpcReduction="10000"/>
          </a:bodyPr>
          <a:lstStyle/>
          <a:p>
            <a:pPr lvl="0"/>
            <a:r>
              <a:rPr lang="fi-FI" sz="1800" dirty="0"/>
              <a:t>Esteettömämpi kirjasto -hankkeessa olemme edenneet suunnitteluvaiheesta käytännön toteutukseen yhdessä kuuden kirjaston kanssa. Esittelimme Suomen kirjastopäivillä Vöyrin kirjastossa kehitettyjä opastesymboleja, ja hanke jatkuu syksyn aikana uusien saavutettavien ratkaisujen kehittämisellä ja käyttöönotolla.</a:t>
            </a:r>
          </a:p>
          <a:p>
            <a:pPr lvl="0"/>
            <a:r>
              <a:rPr lang="fi-FI" sz="1800" dirty="0"/>
              <a:t>Osallistumme aktiivisesti </a:t>
            </a:r>
            <a:r>
              <a:rPr lang="fi-FI" sz="1800" dirty="0" err="1"/>
              <a:t>Förbundsarenanin</a:t>
            </a:r>
            <a:r>
              <a:rPr lang="fi-FI" sz="1800" dirty="0"/>
              <a:t> koulutuksiin ja yhteistyöhön vahvistaaksemme järjestö- ja viestintäosaamista. Olemme lisäksi mukana suunnittelemassa ja järjestämässä syksyn </a:t>
            </a:r>
            <a:r>
              <a:rPr lang="fi-FI" sz="1800" dirty="0" err="1"/>
              <a:t>Styrelsedagarna</a:t>
            </a:r>
            <a:r>
              <a:rPr lang="fi-FI" sz="1800" dirty="0"/>
              <a:t>-tapahtumaa yhteistyössä </a:t>
            </a:r>
            <a:r>
              <a:rPr lang="fi-FI" sz="1800" dirty="0" err="1"/>
              <a:t>Förbundsarenanin</a:t>
            </a:r>
            <a:r>
              <a:rPr lang="fi-FI" sz="1800" dirty="0"/>
              <a:t> kanssa.</a:t>
            </a:r>
          </a:p>
          <a:p>
            <a:pPr lvl="0"/>
            <a:r>
              <a:rPr lang="fi-FI" sz="1800" dirty="0"/>
              <a:t>Olimme mukana EBLIDA-konferenssissa Prahassa, jossa järjestimme kolme </a:t>
            </a:r>
            <a:r>
              <a:rPr lang="fi-FI" sz="1800" dirty="0" err="1"/>
              <a:t>Shared</a:t>
            </a:r>
            <a:r>
              <a:rPr lang="fi-FI" sz="1800" dirty="0"/>
              <a:t> Reading -työpajaa. Työpajat saivat erinomaisen palautteen ja ovat johtaneet uusiin kansainvälisiin yhteydenottoihin sekä kiinnostukseen henkilöstön kouluttamisesta.</a:t>
            </a:r>
          </a:p>
          <a:p>
            <a:pPr lvl="0"/>
            <a:r>
              <a:rPr lang="fi-FI" sz="1800" dirty="0"/>
              <a:t>Osallistuimme Pohjoismaisten kirjastoseurojen tapaamiseen Tanskassa ja vahvistamme edelleen pohjoismaista yhteistyötä.</a:t>
            </a:r>
          </a:p>
          <a:p>
            <a:pPr lvl="0"/>
            <a:r>
              <a:rPr lang="fi-FI" sz="1800" dirty="0"/>
              <a:t>Tiivistämme yhteistyötä </a:t>
            </a:r>
            <a:r>
              <a:rPr lang="fi-FI" sz="1800" dirty="0" err="1"/>
              <a:t>Digitekenin</a:t>
            </a:r>
            <a:r>
              <a:rPr lang="fi-FI" sz="1800" dirty="0"/>
              <a:t> kanssa ja jatkamme aktiivista osallistumista NAPLE-verkostoon, joka on erityisen tärkeä vähemmistökieliä edustaville kirjastoille ja tarjoaa mahdollisuuden tuoda suomenruotsalaisten kirjastojen näkökulmia eurooppalaiseen yhteistyöhön sekä jakaa hyviä käytäntöjä maiden välillä.</a:t>
            </a:r>
          </a:p>
          <a:p>
            <a:endParaRPr lang="fi-FI" sz="110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6592ADC-C635-87A2-FB86-8A535AC35C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208" r="-2" b="-2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BF6D3B2A-4D90-3747-6A20-5F0B069D2D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23507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D625380A101EA6449710006B56677AB6" ma:contentTypeVersion="6" ma:contentTypeDescription="Luo uusi asiakirja." ma:contentTypeScope="" ma:versionID="7b623352405e4c94f0cc730839132a94">
  <xsd:schema xmlns:xsd="http://www.w3.org/2001/XMLSchema" xmlns:xs="http://www.w3.org/2001/XMLSchema" xmlns:p="http://schemas.microsoft.com/office/2006/metadata/properties" xmlns:ns2="c594d119-6c76-4d48-8ebf-a98949fbeb7b" xmlns:ns3="3dec7bfa-700e-49ce-aac6-e494e93ed33c" targetNamespace="http://schemas.microsoft.com/office/2006/metadata/properties" ma:root="true" ma:fieldsID="4faf8a73aebd560b422eae8ac90c7392" ns2:_="" ns3:_="">
    <xsd:import namespace="c594d119-6c76-4d48-8ebf-a98949fbeb7b"/>
    <xsd:import namespace="3dec7bfa-700e-49ce-aac6-e494e93ed3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4d119-6c76-4d48-8ebf-a98949fbeb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ec7bfa-700e-49ce-aac6-e494e93ed3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3EAA4AF-C71A-473A-81CF-45E5CA8445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4d119-6c76-4d48-8ebf-a98949fbeb7b"/>
    <ds:schemaRef ds:uri="3dec7bfa-700e-49ce-aac6-e494e93ed3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222C79-DE71-42DA-8DC8-B47734DDBE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A32214-EE33-4339-BBBE-12215DF733E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3152</TotalTime>
  <Words>473</Words>
  <Application>Microsoft Office PowerPoint</Application>
  <PresentationFormat>Laajakuva</PresentationFormat>
  <Paragraphs>41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Office-teema</vt:lpstr>
      <vt:lpstr>PowerPoint-esitys</vt:lpstr>
      <vt:lpstr>FSBF:n kirjastopäivät</vt:lpstr>
      <vt:lpstr>Yhdistyksen hallitus</vt:lpstr>
      <vt:lpstr>Muu toiminta</vt:lpstr>
      <vt:lpstr>       Kansainvälinen ja valtakunnallinen yhteistyö</vt:lpstr>
    </vt:vector>
  </TitlesOfParts>
  <Company>Helsingin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FSBF 2024</dc:title>
  <dc:creator>Malm Anna-Maria</dc:creator>
  <cp:lastModifiedBy>Litmanen-Peitsala Päivi</cp:lastModifiedBy>
  <cp:revision>8</cp:revision>
  <dcterms:created xsi:type="dcterms:W3CDTF">2024-05-21T09:27:14Z</dcterms:created>
  <dcterms:modified xsi:type="dcterms:W3CDTF">2026-06-23T09:04:34Z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5e945f-875f-47b7-87fa-10b3524d17f5_Enabled">
    <vt:lpwstr>true</vt:lpwstr>
  </property>
  <property fmtid="{D5CDD505-2E9C-101B-9397-08002B2CF9AE}" pid="3" name="MSIP_Label_f35e945f-875f-47b7-87fa-10b3524d17f5_SetDate">
    <vt:lpwstr>2024-05-21T09:33:35Z</vt:lpwstr>
  </property>
  <property fmtid="{D5CDD505-2E9C-101B-9397-08002B2CF9AE}" pid="4" name="MSIP_Label_f35e945f-875f-47b7-87fa-10b3524d17f5_Method">
    <vt:lpwstr>Standard</vt:lpwstr>
  </property>
  <property fmtid="{D5CDD505-2E9C-101B-9397-08002B2CF9AE}" pid="5" name="MSIP_Label_f35e945f-875f-47b7-87fa-10b3524d17f5_Name">
    <vt:lpwstr>Julkinen (harkinnanvaraisesti)</vt:lpwstr>
  </property>
  <property fmtid="{D5CDD505-2E9C-101B-9397-08002B2CF9AE}" pid="6" name="MSIP_Label_f35e945f-875f-47b7-87fa-10b3524d17f5_SiteId">
    <vt:lpwstr>3feb6bc1-d722-4726-966c-5b58b64df752</vt:lpwstr>
  </property>
  <property fmtid="{D5CDD505-2E9C-101B-9397-08002B2CF9AE}" pid="7" name="MSIP_Label_f35e945f-875f-47b7-87fa-10b3524d17f5_ActionId">
    <vt:lpwstr>12750f92-0f2f-4a9a-a95f-ca6a52902e40</vt:lpwstr>
  </property>
  <property fmtid="{D5CDD505-2E9C-101B-9397-08002B2CF9AE}" pid="8" name="MSIP_Label_f35e945f-875f-47b7-87fa-10b3524d17f5_ContentBits">
    <vt:lpwstr>0</vt:lpwstr>
  </property>
  <property fmtid="{D5CDD505-2E9C-101B-9397-08002B2CF9AE}" pid="9" name="ContentTypeId">
    <vt:lpwstr>0x010100D625380A101EA6449710006B56677AB6</vt:lpwstr>
  </property>
</Properties>
</file>