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26"/>
  </p:notesMasterIdLst>
  <p:handoutMasterIdLst>
    <p:handoutMasterId r:id="rId27"/>
  </p:handoutMasterIdLst>
  <p:sldIdLst>
    <p:sldId id="291" r:id="rId5"/>
    <p:sldId id="257" r:id="rId6"/>
    <p:sldId id="258" r:id="rId7"/>
    <p:sldId id="259" r:id="rId8"/>
    <p:sldId id="275" r:id="rId9"/>
    <p:sldId id="260" r:id="rId10"/>
    <p:sldId id="266" r:id="rId11"/>
    <p:sldId id="262" r:id="rId12"/>
    <p:sldId id="265" r:id="rId13"/>
    <p:sldId id="264" r:id="rId14"/>
    <p:sldId id="290" r:id="rId15"/>
    <p:sldId id="280" r:id="rId16"/>
    <p:sldId id="286" r:id="rId17"/>
    <p:sldId id="284" r:id="rId18"/>
    <p:sldId id="267" r:id="rId19"/>
    <p:sldId id="269" r:id="rId20"/>
    <p:sldId id="276" r:id="rId21"/>
    <p:sldId id="271" r:id="rId22"/>
    <p:sldId id="272" r:id="rId23"/>
    <p:sldId id="273" r:id="rId24"/>
    <p:sldId id="274" r:id="rId25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500"/>
    <a:srgbClr val="FF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2C6FF1-44DC-48A5-AE4C-BDFA1B0A8750}" v="14" dt="2026-06-10T10:17:33.514"/>
    <p1510:client id="{C3031A12-51FB-49A4-8008-36A9E7FAF730}" v="1" dt="2026-06-23T08:04:15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6" autoAdjust="0"/>
    <p:restoredTop sz="94660"/>
  </p:normalViewPr>
  <p:slideViewPr>
    <p:cSldViewPr>
      <p:cViewPr varScale="1">
        <p:scale>
          <a:sx n="78" d="100"/>
          <a:sy n="78" d="100"/>
        </p:scale>
        <p:origin x="436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4264DC3E-73FE-16BA-82A6-E6F673B952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FC39451-9AF7-DA11-8127-3E99364D54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1DC1FE-3176-415E-9110-DC13709A31C9}" type="datetimeFigureOut">
              <a:rPr lang="fi-FI"/>
              <a:pPr>
                <a:defRPr/>
              </a:pPr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A08627D-29F2-5101-006D-F569D60A47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947E2C4-FA09-13B3-17DA-F888EED62B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C17F9D3-A470-4E37-9F14-7662C32ABF6B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BAA82BCB-41C2-2667-ACDC-3C2AC3B568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95F89B6-EEF9-CB4B-D4B4-0512ADC65C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6C0DCF0-2ED7-44A6-BF56-96BA7FBFEAAB}" type="datetimeFigureOut">
              <a:rPr lang="fi-FI"/>
              <a:pPr>
                <a:defRPr/>
              </a:pPr>
              <a:t>23.6.2026</a:t>
            </a:fld>
            <a:endParaRPr lang="fi-FI"/>
          </a:p>
        </p:txBody>
      </p:sp>
      <p:sp>
        <p:nvSpPr>
          <p:cNvPr id="4" name="Dian kuvan paikkamerkki 3">
            <a:extLst>
              <a:ext uri="{FF2B5EF4-FFF2-40B4-BE49-F238E27FC236}">
                <a16:creationId xmlns:a16="http://schemas.microsoft.com/office/drawing/2014/main" id="{C65D8C75-19FD-17EB-BFA2-3FB714B4FF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>
            <a:extLst>
              <a:ext uri="{FF2B5EF4-FFF2-40B4-BE49-F238E27FC236}">
                <a16:creationId xmlns:a16="http://schemas.microsoft.com/office/drawing/2014/main" id="{E45893C2-C7B3-B64A-E89D-4EB59AA60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A8E3584-74BD-680D-9D37-061B54D678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EFE035E-5A48-F955-BA25-36277D9F7B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6B4C03D-2C41-4605-B679-DF5951647D7D}" type="slidenum">
              <a:rPr lang="fi-FI" altLang="fi-FI"/>
              <a:pPr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Survey PDF s. 24–28: tekoäly tiedonhaun tukena, mutta lähteet pitää tarkistaa; kirjavinkit, teosten tunnistaminen ja tiivistäminen ovat tavallisia käyttötapoja. File search markers turn6file1/2.
- Survey PDF s. 27: avovastaus </a:t>
            </a:r>
            <a:r>
              <a:rPr lang="en-US" dirty="0" err="1"/>
              <a:t>asiakkaiden</a:t>
            </a:r>
            <a:r>
              <a:rPr lang="en-US" dirty="0"/>
              <a:t> opastuksesta tekoälyn käyttöön tiedonhaussa, erityisesti kriittisyys, promptit ja tietoturva. File search marker turn6file2.
- Survey PDF s. 62: ruotsinkielinen avovastaus kaksoistarkistuksesta ja siitä, ettei syötetä arkaluonteista tietoa. File search marker turn7file16.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Tämä on esityksen päädia. Kerro, että kyse ei ole yhdestä tekoälyn käyttötavasta, vaan pienistä työvaiheista. Teemat perustuvat kyselyn avoimiin vastauksiin ja käyttäjän tekemään luokitteluun.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4C03D-2C41-4605-B679-DF5951647D7D}" type="slidenum">
              <a:rPr lang="fi-FI" altLang="fi-FI" smtClean="0"/>
              <a:pPr/>
              <a:t>18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48660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 - musta otsikko, oranssi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3165816"/>
            <a:ext cx="5400600" cy="9181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00" b="0" cap="none" spc="12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71450"/>
            <a:ext cx="7560840" cy="294036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56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245E2-0BA5-DF5F-06BE-7B4232AF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80F2C-1B15-F87E-77C7-35BE45E2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5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877939"/>
          </a:xfrm>
        </p:spPr>
        <p:txBody>
          <a:bodyPr vert="eaVert"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87793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14085-1035-2CC7-E97C-FBCE696FB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EB135-7530-F17A-80D6-E67D192E7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52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" y="0"/>
            <a:ext cx="9143771" cy="150876"/>
          </a:xfrm>
          <a:prstGeom prst="rect">
            <a:avLst/>
          </a:prstGeom>
          <a:solidFill>
            <a:srgbClr val="0E5A67"/>
          </a:solidFill>
          <a:ln w="12700">
            <a:solidFill>
              <a:srgbClr val="0E5A67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3" name="Shape 1"/>
          <p:cNvSpPr/>
          <p:nvPr/>
        </p:nvSpPr>
        <p:spPr>
          <a:xfrm>
            <a:off x="1" y="4992624"/>
            <a:ext cx="9143771" cy="150876"/>
          </a:xfrm>
          <a:prstGeom prst="rect">
            <a:avLst/>
          </a:prstGeom>
          <a:solidFill>
            <a:srgbClr val="0E5A67"/>
          </a:solidFill>
          <a:ln w="12700">
            <a:solidFill>
              <a:srgbClr val="0E5A67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8566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77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 - oranssi otsikko, oranssi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3165816"/>
            <a:ext cx="5400600" cy="9181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00" b="0" cap="none" spc="12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71450"/>
            <a:ext cx="7560840" cy="294036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 spc="-8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71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defTabSz="360000">
              <a:defRPr/>
            </a:lvl1pPr>
            <a:lvl2pPr marL="360000" indent="-180000" defTabSz="180000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</a:tabLst>
              <a:defRPr/>
            </a:lvl2pPr>
            <a:lvl3pPr marL="630000" indent="-180000" defTabSz="180000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</a:tabLst>
              <a:defRPr/>
            </a:lvl3pPr>
            <a:lvl4pPr marL="900000" indent="-180000" defTabSz="180000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</a:tabLst>
              <a:defRPr/>
            </a:lvl4pPr>
            <a:lvl5pPr marL="1170000" indent="-180000" defTabSz="180000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  <a:tab pos="1980000" algn="l"/>
                <a:tab pos="2160000" algn="l"/>
              </a:tabLs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7F72B-42BC-314E-B823-A769EE3C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3F077-679A-336D-C29F-360888C4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8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181101"/>
            <a:ext cx="4032448" cy="2902817"/>
          </a:xfrm>
        </p:spPr>
        <p:txBody>
          <a:bodyPr/>
          <a:lstStyle>
            <a:lvl1pPr>
              <a:defRPr sz="1600"/>
            </a:lvl1pPr>
            <a:lvl2pPr marL="360000">
              <a:defRPr sz="1600"/>
            </a:lvl2pPr>
            <a:lvl3pPr marL="630000">
              <a:defRPr sz="1600"/>
            </a:lvl3pPr>
            <a:lvl4pPr marL="900000">
              <a:defRPr sz="1600"/>
            </a:lvl4pPr>
            <a:lvl5pPr marL="11700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181101"/>
            <a:ext cx="4104456" cy="2902817"/>
          </a:xfrm>
        </p:spPr>
        <p:txBody>
          <a:bodyPr/>
          <a:lstStyle>
            <a:lvl1pPr>
              <a:defRPr sz="1600"/>
            </a:lvl1pPr>
            <a:lvl2pPr marL="360000">
              <a:defRPr sz="1600"/>
            </a:lvl2pPr>
            <a:lvl3pPr marL="630000">
              <a:defRPr sz="1600"/>
            </a:lvl3pPr>
            <a:lvl4pPr marL="900000">
              <a:defRPr sz="1600"/>
            </a:lvl4pPr>
            <a:lvl5pPr marL="10800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084E4F3-B81F-E1DF-2AF3-9D9E57F9C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3E63F3-27DF-9C2D-3E21-DA8D643BF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179576"/>
            <a:ext cx="4176464" cy="479822"/>
          </a:xfrm>
        </p:spPr>
        <p:txBody>
          <a:bodyPr anchor="b">
            <a:noAutofit/>
          </a:bodyPr>
          <a:lstStyle>
            <a:lvl1pPr marL="0" indent="0">
              <a:buNone/>
              <a:defRPr sz="16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1694525"/>
            <a:ext cx="4176464" cy="2389393"/>
          </a:xfrm>
        </p:spPr>
        <p:txBody>
          <a:bodyPr>
            <a:normAutofit/>
          </a:bodyPr>
          <a:lstStyle>
            <a:lvl1pPr>
              <a:defRPr sz="1600"/>
            </a:lvl1pPr>
            <a:lvl2pPr marL="360000">
              <a:defRPr sz="1600"/>
            </a:lvl2pPr>
            <a:lvl3pPr marL="630000">
              <a:defRPr sz="1600"/>
            </a:lvl3pPr>
            <a:lvl4pPr marL="900000">
              <a:defRPr sz="1600"/>
            </a:lvl4pPr>
            <a:lvl5pPr marL="11700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179576"/>
            <a:ext cx="3960440" cy="479822"/>
          </a:xfrm>
        </p:spPr>
        <p:txBody>
          <a:bodyPr anchor="b">
            <a:noAutofit/>
          </a:bodyPr>
          <a:lstStyle>
            <a:lvl1pPr marL="0" indent="0">
              <a:buNone/>
              <a:defRPr lang="en-US" sz="16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1694525"/>
            <a:ext cx="3960440" cy="2389393"/>
          </a:xfrm>
        </p:spPr>
        <p:txBody>
          <a:bodyPr>
            <a:normAutofit/>
          </a:bodyPr>
          <a:lstStyle>
            <a:lvl1pPr>
              <a:defRPr sz="1600"/>
            </a:lvl1pPr>
            <a:lvl2pPr marL="360000">
              <a:defRPr sz="1600"/>
            </a:lvl2pPr>
            <a:lvl3pPr marL="630000">
              <a:defRPr sz="1600"/>
            </a:lvl3pPr>
            <a:lvl4pPr marL="900000">
              <a:defRPr sz="1600"/>
            </a:lvl4pPr>
            <a:lvl5pPr marL="10800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F620456-072B-61AA-911C-F857F258D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1CA4F96-1BD9-104A-D149-4665BD8A5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51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550C02A-7BBE-4E25-BE46-A9B2430EF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438547B-7DC5-309F-D6EE-6335643BE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7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2A1DF0B-72D1-CCA6-BD50-09A263D20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F6DE0D3-5E71-B69B-27F2-DD4DCAB3C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6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00150"/>
            <a:ext cx="5111750" cy="2883768"/>
          </a:xfrm>
        </p:spPr>
        <p:txBody>
          <a:bodyPr>
            <a:normAutofit/>
          </a:bodyPr>
          <a:lstStyle>
            <a:lvl1pPr>
              <a:defRPr sz="1600"/>
            </a:lvl1pPr>
            <a:lvl2pPr marL="360000" defTabSz="180000"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</a:tabLst>
              <a:defRPr sz="1600"/>
            </a:lvl2pPr>
            <a:lvl3pPr marL="630000" defTabSz="180000"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</a:tabLst>
              <a:defRPr sz="1600"/>
            </a:lvl3pPr>
            <a:lvl4pPr marL="900000" defTabSz="180000"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</a:tabLst>
              <a:defRPr sz="1600"/>
            </a:lvl4pPr>
            <a:lvl5pPr marL="1170000" defTabSz="180000">
              <a:tabLst>
                <a:tab pos="180000" algn="l"/>
                <a:tab pos="360000" algn="l"/>
                <a:tab pos="540000" algn="l"/>
                <a:tab pos="720000" algn="l"/>
                <a:tab pos="900000" algn="l"/>
                <a:tab pos="1080000" algn="l"/>
                <a:tab pos="1260000" algn="l"/>
                <a:tab pos="1440000" algn="l"/>
                <a:tab pos="1620000" algn="l"/>
                <a:tab pos="1800000" algn="l"/>
              </a:tabLst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0150"/>
            <a:ext cx="3008313" cy="288376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19D53A-2B3F-A99D-629D-377AEDCB6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498B7-B6F3-92D0-F96D-FDB521DDE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2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63474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286250"/>
            <a:ext cx="8153400" cy="342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714750"/>
            <a:ext cx="8153400" cy="571500"/>
          </a:xfrm>
        </p:spPr>
        <p:txBody>
          <a:bodyPr anchor="t"/>
          <a:lstStyle>
            <a:lvl1pPr>
              <a:defRPr sz="3200" cap="none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916786F-38E5-568A-9173-9B9E284E4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86CAA-4B17-2353-3E2B-4249E212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7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8B14A2-E677-9838-732E-4108530E8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300"/>
            <a:ext cx="8218488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45AEF47-BA87-DC4D-F96D-A23F940F5C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314450"/>
            <a:ext cx="8218488" cy="275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dirty="0"/>
              <a:t>Muokkaa tekstin perustyylejä napsauttamalla</a:t>
            </a:r>
          </a:p>
          <a:p>
            <a:pPr lvl="1"/>
            <a:r>
              <a:rPr lang="fi-FI" altLang="fi-FI" dirty="0"/>
              <a:t>toinen taso</a:t>
            </a:r>
          </a:p>
          <a:p>
            <a:pPr lvl="2"/>
            <a:r>
              <a:rPr lang="fi-FI" altLang="fi-FI" dirty="0"/>
              <a:t>kolmas taso</a:t>
            </a:r>
          </a:p>
          <a:p>
            <a:pPr lvl="3"/>
            <a:r>
              <a:rPr lang="fi-FI" altLang="fi-FI" dirty="0"/>
              <a:t>neljäs taso</a:t>
            </a:r>
          </a:p>
          <a:p>
            <a:pPr lvl="4"/>
            <a:r>
              <a:rPr lang="fi-FI" altLang="fi-FI" dirty="0"/>
              <a:t>viides taso</a:t>
            </a:r>
            <a:endParaRPr lang="en-US" alt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0CE15-E524-7DA9-0EF9-B1638214E3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9388" y="4859338"/>
            <a:ext cx="720725" cy="134937"/>
          </a:xfrm>
          <a:prstGeom prst="rect">
            <a:avLst/>
          </a:prstGeom>
        </p:spPr>
        <p:txBody>
          <a:bodyPr vert="horz" wrap="none" lIns="91440" tIns="0" rIns="91440" bIns="0" rtlCol="0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7419A-F4C2-BA0E-5191-57064B502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113" y="4867275"/>
            <a:ext cx="2087562" cy="127000"/>
          </a:xfrm>
          <a:prstGeom prst="rect">
            <a:avLst/>
          </a:prstGeom>
        </p:spPr>
        <p:txBody>
          <a:bodyPr vert="horz" wrap="none" lIns="91440" tIns="0" rIns="91440" bIns="0" rtlCol="0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" name="Kuva 9" descr="Valtakunnallinen tekoälyhanke.">
            <a:extLst>
              <a:ext uri="{FF2B5EF4-FFF2-40B4-BE49-F238E27FC236}">
                <a16:creationId xmlns:a16="http://schemas.microsoft.com/office/drawing/2014/main" id="{809BF232-C179-8C8A-04EE-27218EDC2CC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" y="4172008"/>
            <a:ext cx="9179136" cy="5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9" descr="Valtakunnallinen kehittämistehtävä.">
            <a:extLst>
              <a:ext uri="{FF2B5EF4-FFF2-40B4-BE49-F238E27FC236}">
                <a16:creationId xmlns:a16="http://schemas.microsoft.com/office/drawing/2014/main" id="{A569B9DB-77C6-097E-9411-989B05BAC22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8000" y="4633515"/>
            <a:ext cx="1369152" cy="45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9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80" r:id="rId12"/>
    <p:sldLayoutId id="2147483981" r:id="rId13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3200" cap="all" spc="-1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Black" pitchFamily="34" charset="0"/>
        </a:defRPr>
      </a:lvl9pPr>
    </p:titleStyle>
    <p:bodyStyle>
      <a:lvl1pPr algn="l" defTabSz="358775" rtl="0" fontAlgn="base">
        <a:spcBef>
          <a:spcPct val="20000"/>
        </a:spcBef>
        <a:spcAft>
          <a:spcPts val="600"/>
        </a:spcAft>
        <a:buFont typeface="Arial" panose="020B0604020202020204" pitchFamily="34" charset="0"/>
        <a:defRPr lang="fi-FI" sz="16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defTabSz="358775" rtl="0" fontAlgn="base">
        <a:spcBef>
          <a:spcPts val="1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179388" algn="l" defTabSz="358775" rtl="0" fontAlgn="base">
        <a:spcBef>
          <a:spcPts val="1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79388" algn="l" defTabSz="358775" rtl="0" fontAlgn="base">
        <a:spcBef>
          <a:spcPts val="1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69988" indent="-179388" algn="l" defTabSz="358775" rtl="0" fontAlgn="base">
        <a:spcBef>
          <a:spcPts val="1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FD853A42-D398-1465-1C6F-D78EDEBFE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5736" y="2787774"/>
            <a:ext cx="5400675" cy="846435"/>
          </a:xfrm>
        </p:spPr>
        <p:txBody>
          <a:bodyPr>
            <a:normAutofit fontScale="850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fi-FI" sz="2400" dirty="0"/>
              <a:t>Anneli Haapaharju</a:t>
            </a:r>
          </a:p>
          <a:p>
            <a:pPr>
              <a:buFont typeface="Arial" charset="0"/>
              <a:buNone/>
              <a:defRPr/>
            </a:pPr>
            <a:endParaRPr lang="fi-FI" sz="2400" dirty="0"/>
          </a:p>
          <a:p>
            <a:pPr>
              <a:buFont typeface="Arial" charset="0"/>
              <a:buNone/>
              <a:defRPr/>
            </a:pPr>
            <a:r>
              <a:rPr lang="fi-FI" sz="2400" dirty="0"/>
              <a:t>17.6.2026</a:t>
            </a:r>
            <a:endParaRPr sz="24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924F25BB-4B4E-08CB-3E83-ED9C55806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1" y="171450"/>
            <a:ext cx="8568951" cy="2040260"/>
          </a:xfrm>
        </p:spPr>
        <p:txBody>
          <a:bodyPr/>
          <a:lstStyle/>
          <a:p>
            <a:pPr algn="ctr">
              <a:defRPr/>
            </a:pPr>
            <a:r>
              <a:rPr lang="fi-FI" sz="2800" dirty="0">
                <a:solidFill>
                  <a:schemeClr val="tx2"/>
                </a:solidFill>
              </a:rPr>
              <a:t>Yleisten kirjastojen valtakunnallinen</a:t>
            </a:r>
            <a:br>
              <a:rPr lang="fi-FI" sz="2800" dirty="0">
                <a:solidFill>
                  <a:schemeClr val="tx2"/>
                </a:solidFill>
              </a:rPr>
            </a:br>
            <a:r>
              <a:rPr lang="fi-FI" sz="2800" dirty="0">
                <a:solidFill>
                  <a:schemeClr val="tx2"/>
                </a:solidFill>
              </a:rPr>
              <a:t> tekoälyosaamisen kehittämishanke</a:t>
            </a:r>
            <a:endParaRPr lang="fi-FI" sz="28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781F4BE-C622-CDF9-47EF-2ADCAA390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494459"/>
            <a:ext cx="1411885" cy="14330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307EF9D-CA73-6EE6-7B2F-2923A970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4C51B52-8998-B552-0C3D-5D8C73C7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6514DF8-8C25-A3CA-8B55-DD0DAE581873}"/>
              </a:ext>
            </a:extLst>
          </p:cNvPr>
          <p:cNvSpPr txBox="1"/>
          <p:nvPr/>
        </p:nvSpPr>
        <p:spPr>
          <a:xfrm>
            <a:off x="323528" y="411510"/>
            <a:ext cx="70567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>
                <a:solidFill>
                  <a:schemeClr val="tx2"/>
                </a:solidFill>
              </a:rPr>
              <a:t>Tekoäly nähdään silti väistämättömänä</a:t>
            </a:r>
            <a:endParaRPr lang="fi-FI" sz="2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BB38ACF-8579-4179-0AF3-99195C7DAA98}"/>
              </a:ext>
            </a:extLst>
          </p:cNvPr>
          <p:cNvSpPr txBox="1"/>
          <p:nvPr/>
        </p:nvSpPr>
        <p:spPr>
          <a:xfrm>
            <a:off x="376876" y="1048256"/>
            <a:ext cx="83902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Monet vastaajat näkevät tekoälyn jo osana työelämän arkea ja tämä luo paineen kehittää henkilöstön osaamista.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Kyselyssä näkyy, että tekoäly on jo tullut kirjastojen arkeen, mutta kunnissa ei vielä ole kaikkialla selkeitä linjauksia sen käytöstä.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Kirjaston rooli ei ole vain käyttää tekoälyä, vaan myös tukea kriittistä ajattelua, vahvistaa medialukutaitoa ja auttaa asiakkaita arvioimaan tekoälyn tuottamaa tietoa.</a:t>
            </a:r>
          </a:p>
        </p:txBody>
      </p:sp>
    </p:spTree>
    <p:extLst>
      <p:ext uri="{BB962C8B-B14F-4D97-AF65-F5344CB8AC3E}">
        <p14:creationId xmlns:p14="http://schemas.microsoft.com/office/powerpoint/2010/main" val="157071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5770" y="329184"/>
            <a:ext cx="5760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0E5A6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Miten </a:t>
            </a:r>
            <a:r>
              <a:rPr lang="en-US" sz="2800" b="1" dirty="0" err="1">
                <a:solidFill>
                  <a:srgbClr val="0E5A6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tekoälyä</a:t>
            </a:r>
            <a:r>
              <a:rPr lang="en-US" sz="2800" b="1" dirty="0">
                <a:solidFill>
                  <a:srgbClr val="0E5A6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jo </a:t>
            </a:r>
            <a:r>
              <a:rPr lang="en-US" sz="2800" b="1" dirty="0" err="1">
                <a:solidFill>
                  <a:srgbClr val="0E5A6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käytetään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332613" y="784915"/>
            <a:ext cx="630936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840" dirty="0"/>
          </a:p>
        </p:txBody>
      </p:sp>
      <p:sp>
        <p:nvSpPr>
          <p:cNvPr id="4" name="Shape 2"/>
          <p:cNvSpPr/>
          <p:nvPr/>
        </p:nvSpPr>
        <p:spPr>
          <a:xfrm>
            <a:off x="418338" y="846879"/>
            <a:ext cx="7754062" cy="3237039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9E6EA"/>
            </a:solidFill>
            <a:prstDash val="solid"/>
          </a:ln>
          <a:effectLst>
            <a:outerShdw blurRad="19050" dist="127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Text 3"/>
          <p:cNvSpPr/>
          <p:nvPr/>
        </p:nvSpPr>
        <p:spPr>
          <a:xfrm>
            <a:off x="706374" y="1337310"/>
            <a:ext cx="2057400" cy="178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54938" y="1059581"/>
            <a:ext cx="7085413" cy="2937307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/>
          <a:lstStyle/>
          <a:p>
            <a:pPr marL="114681" indent="-114681">
              <a:buSzPct val="100000"/>
              <a:buChar char="•"/>
            </a:pPr>
            <a:r>
              <a:rPr lang="en-US" dirty="0" err="1">
                <a:solidFill>
                  <a:srgbClr val="21313C"/>
                </a:solidFill>
              </a:rPr>
              <a:t>Tekoäly</a:t>
            </a:r>
            <a:r>
              <a:rPr lang="en-US" dirty="0">
                <a:solidFill>
                  <a:srgbClr val="21313C"/>
                </a:solidFill>
              </a:rPr>
              <a:t> auttaa alkuun pääsemisessä</a:t>
            </a:r>
            <a:endParaRPr lang="en-US" dirty="0"/>
          </a:p>
          <a:p>
            <a:pPr marL="114681" indent="-114681">
              <a:buSzPct val="100000"/>
              <a:buChar char="•"/>
            </a:pPr>
            <a:r>
              <a:rPr lang="en-US" dirty="0">
                <a:solidFill>
                  <a:srgbClr val="21313C"/>
                </a:solidFill>
              </a:rPr>
              <a:t>Voi ehdottaa hakusanoja, näkökulmia ja lähteitä</a:t>
            </a:r>
            <a:endParaRPr lang="en-US" dirty="0"/>
          </a:p>
          <a:p>
            <a:pPr marL="114681" indent="-114681">
              <a:buSzPct val="100000"/>
              <a:buChar char="•"/>
            </a:pPr>
            <a:r>
              <a:rPr lang="en-US" dirty="0">
                <a:solidFill>
                  <a:srgbClr val="21313C"/>
                </a:solidFill>
              </a:rPr>
              <a:t>Voi löytää kirjan tai sarjan yllättävän hyvin </a:t>
            </a:r>
            <a:r>
              <a:rPr lang="en-US" dirty="0" err="1">
                <a:solidFill>
                  <a:srgbClr val="21313C"/>
                </a:solidFill>
              </a:rPr>
              <a:t>vähillä</a:t>
            </a:r>
            <a:r>
              <a:rPr lang="en-US" dirty="0">
                <a:solidFill>
                  <a:srgbClr val="21313C"/>
                </a:solidFill>
              </a:rPr>
              <a:t> </a:t>
            </a:r>
            <a:r>
              <a:rPr lang="en-US" dirty="0" err="1">
                <a:solidFill>
                  <a:srgbClr val="21313C"/>
                </a:solidFill>
              </a:rPr>
              <a:t>vihjeillä</a:t>
            </a:r>
            <a:endParaRPr lang="en-US" dirty="0">
              <a:solidFill>
                <a:srgbClr val="21313C"/>
              </a:solidFill>
            </a:endParaRPr>
          </a:p>
          <a:p>
            <a:pPr>
              <a:buSzPct val="100000"/>
            </a:pPr>
            <a:endParaRPr lang="en-US" dirty="0">
              <a:solidFill>
                <a:srgbClr val="21313C"/>
              </a:solidFill>
            </a:endParaRPr>
          </a:p>
          <a:p>
            <a:pPr marL="114681" indent="-114681">
              <a:buSzPct val="100000"/>
              <a:buChar char="•"/>
            </a:pPr>
            <a:r>
              <a:rPr lang="fi-FI" dirty="0">
                <a:solidFill>
                  <a:schemeClr val="tx2"/>
                </a:solidFill>
              </a:rPr>
              <a:t>Tekstien ideointi ja muokkaus.</a:t>
            </a:r>
          </a:p>
          <a:p>
            <a:pPr marL="114681" indent="-114681">
              <a:buSzPct val="100000"/>
              <a:buChar char="•"/>
            </a:pPr>
            <a:r>
              <a:rPr lang="fi-FI" dirty="0">
                <a:solidFill>
                  <a:schemeClr val="tx2"/>
                </a:solidFill>
              </a:rPr>
              <a:t>Käännökset ja monikielinen viestintä</a:t>
            </a:r>
          </a:p>
          <a:p>
            <a:pPr marL="114681" indent="-114681">
              <a:buSzPct val="100000"/>
              <a:buChar char="•"/>
            </a:pPr>
            <a:r>
              <a:rPr lang="fi-FI" dirty="0">
                <a:solidFill>
                  <a:schemeClr val="tx2"/>
                </a:solidFill>
              </a:rPr>
              <a:t>Viestintä ja markkinointi.</a:t>
            </a:r>
          </a:p>
          <a:p>
            <a:pPr marL="114681" indent="-114681">
              <a:buSzPct val="100000"/>
              <a:buChar char="•"/>
            </a:pPr>
            <a:endParaRPr lang="fi-FI" dirty="0">
              <a:solidFill>
                <a:schemeClr val="tx2"/>
              </a:solidFill>
            </a:endParaRPr>
          </a:p>
          <a:p>
            <a:pPr marL="114681" indent="-114681">
              <a:buSzPct val="100000"/>
              <a:buChar char="•"/>
            </a:pPr>
            <a:r>
              <a:rPr lang="fi-FI" dirty="0">
                <a:solidFill>
                  <a:schemeClr val="tx2"/>
                </a:solidFill>
              </a:rPr>
              <a:t>Pitkien tekstien tiivistäminen ja tiedonhaun tukeminen</a:t>
            </a:r>
          </a:p>
          <a:p>
            <a:pPr marL="114681" indent="-114681">
              <a:buSzPct val="100000"/>
              <a:buChar char="•"/>
            </a:pPr>
            <a:r>
              <a:rPr lang="fi-FI" dirty="0">
                <a:solidFill>
                  <a:schemeClr val="tx2"/>
                </a:solidFill>
              </a:rPr>
              <a:t>Asiakkaiden ohjauksessa esim. tiedonhaku, kriittisyys, </a:t>
            </a:r>
            <a:r>
              <a:rPr lang="fi-FI" dirty="0" err="1">
                <a:solidFill>
                  <a:schemeClr val="tx2"/>
                </a:solidFill>
              </a:rPr>
              <a:t>promptit</a:t>
            </a:r>
            <a:r>
              <a:rPr lang="fi-FI" dirty="0">
                <a:solidFill>
                  <a:schemeClr val="tx2"/>
                </a:solidFill>
              </a:rPr>
              <a:t> ja tietoturva</a:t>
            </a:r>
            <a:endParaRPr lang="en-US" dirty="0"/>
          </a:p>
          <a:p>
            <a:pPr>
              <a:buSzPct val="100000"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538728"/>
            <a:ext cx="3264408" cy="27432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/>
          <a:lstStyle/>
          <a:p>
            <a:endParaRPr lang="en-US" sz="1140" dirty="0"/>
          </a:p>
        </p:txBody>
      </p:sp>
      <p:sp>
        <p:nvSpPr>
          <p:cNvPr id="9" name="Text 7"/>
          <p:cNvSpPr/>
          <p:nvPr/>
        </p:nvSpPr>
        <p:spPr>
          <a:xfrm>
            <a:off x="822960" y="3826764"/>
            <a:ext cx="33055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615" dirty="0"/>
          </a:p>
        </p:txBody>
      </p:sp>
      <p:sp>
        <p:nvSpPr>
          <p:cNvPr id="11" name="Text 9"/>
          <p:cNvSpPr/>
          <p:nvPr/>
        </p:nvSpPr>
        <p:spPr>
          <a:xfrm>
            <a:off x="4951476" y="1337310"/>
            <a:ext cx="2743200" cy="178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220407" y="1590076"/>
            <a:ext cx="3541326" cy="3471735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/>
          <a:lstStyle/>
          <a:p>
            <a:pPr>
              <a:buSzPct val="100000"/>
            </a:pP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061204" y="3538728"/>
            <a:ext cx="3161538" cy="288036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/>
          <a:lstStyle/>
          <a:p>
            <a:endParaRPr lang="en-US" sz="1140" dirty="0"/>
          </a:p>
        </p:txBody>
      </p:sp>
      <p:sp>
        <p:nvSpPr>
          <p:cNvPr id="15" name="Text 13"/>
          <p:cNvSpPr/>
          <p:nvPr/>
        </p:nvSpPr>
        <p:spPr>
          <a:xfrm>
            <a:off x="5061204" y="3840480"/>
            <a:ext cx="320268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615" dirty="0"/>
          </a:p>
        </p:txBody>
      </p:sp>
      <p:sp>
        <p:nvSpPr>
          <p:cNvPr id="16" name="Text 14"/>
          <p:cNvSpPr/>
          <p:nvPr/>
        </p:nvSpPr>
        <p:spPr>
          <a:xfrm>
            <a:off x="493776" y="4821174"/>
            <a:ext cx="445770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38" dirty="0">
                <a:solidFill>
                  <a:srgbClr val="DDE8EB"/>
                </a:solidFill>
              </a:rPr>
              <a:t>Kysely: Tekoälyosaaminen kirjastoissa</a:t>
            </a:r>
            <a:endParaRPr lang="en-US" sz="638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2376" y="309434"/>
            <a:ext cx="8398095" cy="391578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b="1" dirty="0" err="1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Konkreettisia</a:t>
            </a:r>
            <a:r>
              <a:rPr lang="en-US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b="1" dirty="0" err="1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esimerkkejä</a:t>
            </a:r>
            <a:r>
              <a:rPr lang="en-US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b="1" dirty="0" err="1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joissa</a:t>
            </a:r>
            <a:r>
              <a:rPr lang="en-US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b="1" dirty="0" err="1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tekoälyä</a:t>
            </a:r>
            <a:r>
              <a:rPr lang="en-US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b="1" dirty="0" err="1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käytetään</a:t>
            </a:r>
            <a:r>
              <a:rPr lang="en-US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b="1" dirty="0" err="1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apuna</a:t>
            </a:r>
            <a:r>
              <a:rPr lang="en-US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b="1" dirty="0" err="1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kuvailussa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5196" y="603015"/>
            <a:ext cx="6652260" cy="240030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1125" dirty="0">
                <a:solidFill>
                  <a:srgbClr val="5660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125" dirty="0"/>
          </a:p>
        </p:txBody>
      </p:sp>
      <p:sp>
        <p:nvSpPr>
          <p:cNvPr id="6" name="Text 4"/>
          <p:cNvSpPr/>
          <p:nvPr/>
        </p:nvSpPr>
        <p:spPr>
          <a:xfrm>
            <a:off x="439545" y="1045130"/>
            <a:ext cx="198882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1600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Asiasanoitus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557399" y="972141"/>
            <a:ext cx="586359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asiasanaehdotukset, FintoAI ja Annif, vieraskielisten termien muunto suomalaisiin ontologioihin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1462" y="1665083"/>
            <a:ext cx="198882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1600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Sisällön esikäsittely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579914" y="1517596"/>
            <a:ext cx="586359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takakansitekstien kääntäminen, pitkien tekstien tiivistäminen, vieraskielisen sisällön nopea ymmärtäminen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39545" y="2231037"/>
            <a:ext cx="198882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1600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Tekninen metadata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557399" y="2084564"/>
            <a:ext cx="586359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MARC-rakenteet, sisällysluetteloiden muotoilu, ONIX–MARC-prosessien tunnistaminen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6635" y="2686133"/>
            <a:ext cx="198882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1600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Ohjeet ja standardit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579914" y="2646431"/>
            <a:ext cx="6164036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RDA-käsitteiden avaaminen, kenttien käyttötarkoitus, sääntöjen </a:t>
            </a:r>
            <a:r>
              <a:rPr lang="en-US" sz="1600" dirty="0" err="1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tulkinnan</a:t>
            </a:r>
            <a:r>
              <a:rPr lang="en-US" sz="1600" dirty="0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600" dirty="0" err="1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ideointi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8552" y="3120432"/>
            <a:ext cx="2143982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1600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Prosessin kehittäminen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579914" y="3152823"/>
            <a:ext cx="586359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sisällönkuvailuagenttien kokeilu, automaattisten ehdotusten testaus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22376" y="3741998"/>
            <a:ext cx="1988820" cy="51259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1600" b="1" dirty="0">
                <a:solidFill>
                  <a:srgbClr val="0F4C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Kokoelma ja data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2557399" y="3665887"/>
            <a:ext cx="5863590" cy="419481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rgbClr val="1C2C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kokoelma-analyysi, poistoehdotukset, tilastojen ja massadatan käsittely kuvailun lähialueilla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45770" y="4834890"/>
            <a:ext cx="3017520" cy="171450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638" dirty="0">
                <a:solidFill>
                  <a:srgbClr val="72807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Kuvailun tiedotuspäivä 5.5.2026</a:t>
            </a:r>
            <a:endParaRPr lang="en-US" sz="638" dirty="0"/>
          </a:p>
        </p:txBody>
      </p:sp>
      <p:sp>
        <p:nvSpPr>
          <p:cNvPr id="25" name="Text 22"/>
          <p:cNvSpPr/>
          <p:nvPr/>
        </p:nvSpPr>
        <p:spPr>
          <a:xfrm>
            <a:off x="8503920" y="4834890"/>
            <a:ext cx="240030" cy="171450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t">
            <a:normAutofit/>
          </a:bodyPr>
          <a:lstStyle/>
          <a:p>
            <a:pPr algn="r">
              <a:lnSpc>
                <a:spcPct val="95000"/>
              </a:lnSpc>
            </a:pPr>
            <a:r>
              <a:rPr lang="en-US" sz="638" dirty="0">
                <a:solidFill>
                  <a:srgbClr val="72807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638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" y="-120150"/>
            <a:ext cx="9143771" cy="427607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331640" y="149633"/>
            <a:ext cx="4969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 err="1">
                <a:solidFill>
                  <a:srgbClr val="212529"/>
                </a:solidFill>
                <a:latin typeface="DejaVu Sans"/>
              </a:rPr>
              <a:t>Missä</a:t>
            </a:r>
            <a:r>
              <a:rPr b="1" dirty="0">
                <a:solidFill>
                  <a:srgbClr val="212529"/>
                </a:solidFill>
                <a:latin typeface="DejaVu Sans"/>
              </a:rPr>
              <a:t> </a:t>
            </a:r>
            <a:r>
              <a:rPr b="1" dirty="0" err="1">
                <a:solidFill>
                  <a:srgbClr val="212529"/>
                </a:solidFill>
                <a:latin typeface="DejaVu Sans"/>
              </a:rPr>
              <a:t>tekoäly</a:t>
            </a:r>
            <a:r>
              <a:rPr b="1" dirty="0">
                <a:solidFill>
                  <a:srgbClr val="212529"/>
                </a:solidFill>
                <a:latin typeface="DejaVu Sans"/>
              </a:rPr>
              <a:t> </a:t>
            </a:r>
            <a:r>
              <a:rPr lang="fi-FI" b="1" dirty="0">
                <a:solidFill>
                  <a:srgbClr val="212529"/>
                </a:solidFill>
                <a:latin typeface="DejaVu Sans"/>
              </a:rPr>
              <a:t>voisi hyödyntää eniten</a:t>
            </a:r>
            <a:endParaRPr b="1" dirty="0">
              <a:solidFill>
                <a:srgbClr val="212529"/>
              </a:solidFill>
              <a:latin typeface="DejaVu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" y="679798"/>
            <a:ext cx="870469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dirty="0" err="1">
                <a:solidFill>
                  <a:srgbClr val="5A6268"/>
                </a:solidFill>
                <a:latin typeface="DejaVu Sans"/>
              </a:rPr>
              <a:t>Odotukset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kohdistuvat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ennen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kaikkea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arjen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työn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tukeen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,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eivät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täysautomaattisiin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ratkaisuihin</a:t>
            </a:r>
            <a:r>
              <a:rPr sz="900" dirty="0">
                <a:solidFill>
                  <a:srgbClr val="5A6268"/>
                </a:solidFill>
                <a:latin typeface="DejaVu Sans"/>
              </a:rPr>
              <a:t>.</a:t>
            </a:r>
          </a:p>
        </p:txBody>
      </p:sp>
      <p:pic>
        <p:nvPicPr>
          <p:cNvPr id="6" name="Picture 5" descr="tehtav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89" y="1318913"/>
            <a:ext cx="4800600" cy="26211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44565" y="1474546"/>
            <a:ext cx="3339659" cy="2089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12529"/>
                </a:solidFill>
                <a:latin typeface="DejaVu Sans"/>
              </a:defRPr>
            </a:pPr>
            <a:r>
              <a:rPr sz="1275" dirty="0" err="1"/>
              <a:t>Käännökset</a:t>
            </a:r>
            <a:r>
              <a:rPr sz="1275" dirty="0"/>
              <a:t> ja </a:t>
            </a:r>
            <a:r>
              <a:rPr sz="1275" dirty="0" err="1"/>
              <a:t>tekstityö</a:t>
            </a:r>
            <a:r>
              <a:rPr sz="1275" dirty="0"/>
              <a:t> </a:t>
            </a:r>
            <a:r>
              <a:rPr sz="1275" dirty="0" err="1"/>
              <a:t>nousevat</a:t>
            </a:r>
            <a:r>
              <a:rPr sz="1275" dirty="0"/>
              <a:t> </a:t>
            </a:r>
            <a:r>
              <a:rPr sz="1275" dirty="0" err="1"/>
              <a:t>selvästi</a:t>
            </a:r>
            <a:r>
              <a:rPr sz="1275" dirty="0"/>
              <a:t> </a:t>
            </a:r>
            <a:r>
              <a:rPr sz="1275" dirty="0" err="1"/>
              <a:t>kärkeen</a:t>
            </a:r>
            <a:endParaRPr sz="1275" dirty="0"/>
          </a:p>
          <a:p>
            <a:pPr>
              <a:spcAft>
                <a:spcPts val="600"/>
              </a:spcAft>
              <a:defRPr sz="1700">
                <a:solidFill>
                  <a:srgbClr val="212529"/>
                </a:solidFill>
                <a:latin typeface="DejaVu Sans"/>
              </a:defRPr>
            </a:pPr>
            <a:r>
              <a:rPr sz="1275" dirty="0" err="1"/>
              <a:t>Tiedonhaku</a:t>
            </a:r>
            <a:r>
              <a:rPr sz="1275" dirty="0"/>
              <a:t> </a:t>
            </a:r>
            <a:r>
              <a:rPr sz="1275" dirty="0" err="1"/>
              <a:t>kiinnostaa</a:t>
            </a:r>
            <a:r>
              <a:rPr sz="1275" dirty="0"/>
              <a:t>, </a:t>
            </a:r>
            <a:r>
              <a:rPr sz="1275" dirty="0" err="1"/>
              <a:t>mutta</a:t>
            </a:r>
            <a:r>
              <a:rPr sz="1275" dirty="0"/>
              <a:t> </a:t>
            </a:r>
            <a:r>
              <a:rPr sz="1275" dirty="0" err="1"/>
              <a:t>siihen</a:t>
            </a:r>
            <a:r>
              <a:rPr sz="1275" dirty="0"/>
              <a:t> </a:t>
            </a:r>
            <a:r>
              <a:rPr sz="1275" dirty="0" err="1"/>
              <a:t>liittyy</a:t>
            </a:r>
            <a:r>
              <a:rPr sz="1275" dirty="0"/>
              <a:t> </a:t>
            </a:r>
            <a:r>
              <a:rPr sz="1275" dirty="0" err="1"/>
              <a:t>vahvaa</a:t>
            </a:r>
            <a:r>
              <a:rPr sz="1275" dirty="0"/>
              <a:t> </a:t>
            </a:r>
            <a:r>
              <a:rPr sz="1275" dirty="0" err="1"/>
              <a:t>kriittisyyttä</a:t>
            </a:r>
            <a:endParaRPr sz="1275" dirty="0"/>
          </a:p>
          <a:p>
            <a:pPr>
              <a:spcAft>
                <a:spcPts val="600"/>
              </a:spcAft>
              <a:defRPr sz="1700">
                <a:solidFill>
                  <a:srgbClr val="212529"/>
                </a:solidFill>
                <a:latin typeface="DejaVu Sans"/>
              </a:defRPr>
            </a:pPr>
            <a:r>
              <a:rPr sz="1275" dirty="0" err="1"/>
              <a:t>Avoimissa</a:t>
            </a:r>
            <a:r>
              <a:rPr sz="1275" dirty="0"/>
              <a:t> </a:t>
            </a:r>
            <a:r>
              <a:rPr sz="1275" dirty="0" err="1"/>
              <a:t>vastauksissa</a:t>
            </a:r>
            <a:r>
              <a:rPr sz="1275" dirty="0"/>
              <a:t> </a:t>
            </a:r>
            <a:r>
              <a:rPr sz="1275" dirty="0" err="1"/>
              <a:t>näkyvät</a:t>
            </a:r>
            <a:r>
              <a:rPr sz="1275" dirty="0"/>
              <a:t> </a:t>
            </a:r>
            <a:r>
              <a:rPr sz="1275" dirty="0" err="1"/>
              <a:t>myös</a:t>
            </a:r>
            <a:r>
              <a:rPr sz="1275" dirty="0"/>
              <a:t> </a:t>
            </a:r>
            <a:r>
              <a:rPr sz="1275" dirty="0" err="1"/>
              <a:t>kokoelmatyö</a:t>
            </a:r>
            <a:r>
              <a:rPr sz="1275" dirty="0"/>
              <a:t>, </a:t>
            </a:r>
            <a:r>
              <a:rPr sz="1275" dirty="0" err="1"/>
              <a:t>kuvailu</a:t>
            </a:r>
            <a:r>
              <a:rPr sz="1275" dirty="0"/>
              <a:t>, </a:t>
            </a:r>
            <a:r>
              <a:rPr sz="1275" dirty="0" err="1"/>
              <a:t>tilastointi</a:t>
            </a:r>
            <a:r>
              <a:rPr sz="1275" dirty="0"/>
              <a:t> ja </a:t>
            </a:r>
            <a:r>
              <a:rPr sz="1275" dirty="0" err="1"/>
              <a:t>materiaalien</a:t>
            </a:r>
            <a:r>
              <a:rPr sz="1275" dirty="0"/>
              <a:t> </a:t>
            </a:r>
            <a:r>
              <a:rPr sz="1275" dirty="0" err="1"/>
              <a:t>suunnittelu</a:t>
            </a:r>
            <a:endParaRPr sz="1275" dirty="0"/>
          </a:p>
          <a:p>
            <a:pPr>
              <a:spcAft>
                <a:spcPts val="600"/>
              </a:spcAft>
              <a:defRPr sz="1700">
                <a:solidFill>
                  <a:srgbClr val="212529"/>
                </a:solidFill>
                <a:latin typeface="DejaVu Sans"/>
              </a:defRPr>
            </a:pPr>
            <a:r>
              <a:rPr sz="1275" dirty="0"/>
              <a:t>19,7 % </a:t>
            </a:r>
            <a:r>
              <a:rPr sz="1275" dirty="0" err="1"/>
              <a:t>ei</a:t>
            </a:r>
            <a:r>
              <a:rPr sz="1275" dirty="0"/>
              <a:t> </a:t>
            </a:r>
            <a:r>
              <a:rPr sz="1275" dirty="0" err="1"/>
              <a:t>näe</a:t>
            </a:r>
            <a:r>
              <a:rPr sz="1275" dirty="0"/>
              <a:t> </a:t>
            </a:r>
            <a:r>
              <a:rPr sz="1275" dirty="0" err="1"/>
              <a:t>tekoälylle</a:t>
            </a:r>
            <a:r>
              <a:rPr sz="1275" dirty="0"/>
              <a:t> </a:t>
            </a:r>
            <a:r>
              <a:rPr sz="1275" dirty="0" err="1"/>
              <a:t>käyttöä</a:t>
            </a:r>
            <a:r>
              <a:rPr sz="1275" dirty="0"/>
              <a:t> </a:t>
            </a:r>
            <a:r>
              <a:rPr sz="1275" dirty="0" err="1"/>
              <a:t>omassa</a:t>
            </a:r>
            <a:r>
              <a:rPr sz="1275" dirty="0"/>
              <a:t> </a:t>
            </a:r>
            <a:r>
              <a:rPr sz="1275" dirty="0" err="1"/>
              <a:t>työssä</a:t>
            </a:r>
            <a:r>
              <a:rPr sz="1275" dirty="0"/>
              <a:t> </a:t>
            </a:r>
            <a:r>
              <a:rPr sz="1275" dirty="0" err="1"/>
              <a:t>tällä</a:t>
            </a:r>
            <a:r>
              <a:rPr sz="1275" dirty="0"/>
              <a:t> </a:t>
            </a:r>
            <a:r>
              <a:rPr sz="1275" dirty="0" err="1"/>
              <a:t>hetkellä</a:t>
            </a:r>
            <a:endParaRPr sz="1275" dirty="0"/>
          </a:p>
        </p:txBody>
      </p:sp>
      <p:sp>
        <p:nvSpPr>
          <p:cNvPr id="10" name="TextBox 9"/>
          <p:cNvSpPr txBox="1"/>
          <p:nvPr/>
        </p:nvSpPr>
        <p:spPr>
          <a:xfrm>
            <a:off x="377190" y="4814316"/>
            <a:ext cx="3029997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75">
                <a:solidFill>
                  <a:srgbClr val="5A6268"/>
                </a:solidFill>
                <a:latin typeface="DejaVu Sans"/>
              </a:rPr>
              <a:t>Lähde: Kysely Tekoälyosaaminen kirjastoissa, perusraportti 2026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90" y="-102210"/>
            <a:ext cx="9143771" cy="423090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97764" y="114488"/>
            <a:ext cx="534954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 err="1">
                <a:solidFill>
                  <a:srgbClr val="212529"/>
                </a:solidFill>
                <a:latin typeface="DejaVu Sans"/>
              </a:rPr>
              <a:t>Koulutus</a:t>
            </a:r>
            <a:r>
              <a:rPr b="1" dirty="0">
                <a:solidFill>
                  <a:srgbClr val="212529"/>
                </a:solidFill>
                <a:latin typeface="DejaVu Sans"/>
              </a:rPr>
              <a:t> </a:t>
            </a:r>
            <a:r>
              <a:rPr b="1" dirty="0" err="1">
                <a:solidFill>
                  <a:srgbClr val="212529"/>
                </a:solidFill>
                <a:latin typeface="DejaVu Sans"/>
              </a:rPr>
              <a:t>ei</a:t>
            </a:r>
            <a:r>
              <a:rPr b="1" dirty="0">
                <a:solidFill>
                  <a:srgbClr val="212529"/>
                </a:solidFill>
                <a:latin typeface="DejaVu Sans"/>
              </a:rPr>
              <a:t> ole </a:t>
            </a:r>
            <a:r>
              <a:rPr b="1" dirty="0" err="1">
                <a:solidFill>
                  <a:srgbClr val="212529"/>
                </a:solidFill>
                <a:latin typeface="DejaVu Sans"/>
              </a:rPr>
              <a:t>vielä</a:t>
            </a:r>
            <a:r>
              <a:rPr b="1" dirty="0">
                <a:solidFill>
                  <a:srgbClr val="212529"/>
                </a:solidFill>
                <a:latin typeface="DejaVu Sans"/>
              </a:rPr>
              <a:t> </a:t>
            </a:r>
            <a:r>
              <a:rPr b="1" dirty="0" err="1">
                <a:solidFill>
                  <a:srgbClr val="212529"/>
                </a:solidFill>
                <a:latin typeface="DejaVu Sans"/>
              </a:rPr>
              <a:t>tavoittanut</a:t>
            </a:r>
            <a:r>
              <a:rPr b="1" dirty="0">
                <a:solidFill>
                  <a:srgbClr val="212529"/>
                </a:solidFill>
                <a:latin typeface="DejaVu Sans"/>
              </a:rPr>
              <a:t> </a:t>
            </a:r>
            <a:r>
              <a:rPr b="1" dirty="0" err="1">
                <a:solidFill>
                  <a:srgbClr val="212529"/>
                </a:solidFill>
                <a:latin typeface="DejaVu Sans"/>
              </a:rPr>
              <a:t>kaikkia</a:t>
            </a:r>
            <a:endParaRPr b="1" dirty="0">
              <a:solidFill>
                <a:srgbClr val="212529"/>
              </a:solidFill>
              <a:latin typeface="DejaVu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675898"/>
            <a:ext cx="835946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dirty="0" err="1">
                <a:solidFill>
                  <a:srgbClr val="5A6268"/>
                </a:solidFill>
                <a:latin typeface="DejaVu Sans"/>
              </a:rPr>
              <a:t>Kyselyn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mukaan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osaamista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on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kertynyt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sekä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koulutuksesta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että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omaehtoisesta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 </a:t>
            </a:r>
            <a:r>
              <a:rPr sz="1400" dirty="0" err="1">
                <a:solidFill>
                  <a:srgbClr val="5A6268"/>
                </a:solidFill>
                <a:latin typeface="DejaVu Sans"/>
              </a:rPr>
              <a:t>kokeilusta</a:t>
            </a:r>
            <a:r>
              <a:rPr sz="1400" dirty="0">
                <a:solidFill>
                  <a:srgbClr val="5A6268"/>
                </a:solidFill>
                <a:latin typeface="DejaVu Sans"/>
              </a:rPr>
              <a:t>.</a:t>
            </a:r>
          </a:p>
        </p:txBody>
      </p:sp>
      <p:pic>
        <p:nvPicPr>
          <p:cNvPr id="6" name="Picture 5" descr="koulutustaus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00151"/>
            <a:ext cx="3086100" cy="2181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31920" y="1261568"/>
            <a:ext cx="46634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212529"/>
                </a:solidFill>
                <a:latin typeface="DejaVu Sans"/>
              </a:defRPr>
            </a:pPr>
            <a:r>
              <a:rPr sz="1350" dirty="0"/>
              <a:t>35,5 % </a:t>
            </a:r>
            <a:r>
              <a:rPr sz="1350" dirty="0" err="1"/>
              <a:t>ei</a:t>
            </a:r>
            <a:r>
              <a:rPr sz="1350" dirty="0"/>
              <a:t> </a:t>
            </a:r>
            <a:r>
              <a:rPr sz="1350" dirty="0" err="1"/>
              <a:t>ollut</a:t>
            </a:r>
            <a:r>
              <a:rPr sz="1350" dirty="0"/>
              <a:t> </a:t>
            </a:r>
            <a:r>
              <a:rPr sz="1350" dirty="0" err="1"/>
              <a:t>saanut</a:t>
            </a:r>
            <a:r>
              <a:rPr sz="1350" dirty="0"/>
              <a:t> </a:t>
            </a:r>
            <a:r>
              <a:rPr sz="1350" dirty="0" err="1"/>
              <a:t>lainkaan</a:t>
            </a:r>
            <a:r>
              <a:rPr sz="1350" dirty="0"/>
              <a:t> </a:t>
            </a:r>
            <a:r>
              <a:rPr sz="1350" dirty="0" err="1"/>
              <a:t>koulutusta</a:t>
            </a:r>
            <a:endParaRPr sz="1350" dirty="0"/>
          </a:p>
          <a:p>
            <a:pPr>
              <a:spcAft>
                <a:spcPts val="600"/>
              </a:spcAft>
              <a:defRPr sz="1800">
                <a:solidFill>
                  <a:srgbClr val="212529"/>
                </a:solidFill>
                <a:latin typeface="DejaVu Sans"/>
              </a:defRPr>
            </a:pPr>
            <a:r>
              <a:rPr sz="1350" dirty="0"/>
              <a:t>42,7 % </a:t>
            </a:r>
            <a:r>
              <a:rPr sz="1350" dirty="0" err="1"/>
              <a:t>oli</a:t>
            </a:r>
            <a:r>
              <a:rPr sz="1350" dirty="0"/>
              <a:t> </a:t>
            </a:r>
            <a:r>
              <a:rPr sz="1350" dirty="0" err="1"/>
              <a:t>saanut</a:t>
            </a:r>
            <a:r>
              <a:rPr sz="1350" dirty="0"/>
              <a:t> </a:t>
            </a:r>
            <a:r>
              <a:rPr sz="1350" dirty="0" err="1"/>
              <a:t>koulutusta</a:t>
            </a:r>
            <a:r>
              <a:rPr sz="1350" dirty="0"/>
              <a:t> </a:t>
            </a:r>
            <a:r>
              <a:rPr sz="1350" dirty="0" err="1"/>
              <a:t>AKEn</a:t>
            </a:r>
            <a:r>
              <a:rPr sz="1350" dirty="0"/>
              <a:t>, </a:t>
            </a:r>
            <a:r>
              <a:rPr sz="1350" dirty="0" err="1"/>
              <a:t>kunnan</a:t>
            </a:r>
            <a:r>
              <a:rPr sz="1350" dirty="0"/>
              <a:t> tai </a:t>
            </a:r>
            <a:r>
              <a:rPr sz="1350" dirty="0" err="1"/>
              <a:t>muun</a:t>
            </a:r>
            <a:r>
              <a:rPr sz="1350" dirty="0"/>
              <a:t> </a:t>
            </a:r>
            <a:r>
              <a:rPr sz="1350" dirty="0" err="1"/>
              <a:t>toimijan</a:t>
            </a:r>
            <a:r>
              <a:rPr sz="1350" dirty="0"/>
              <a:t> </a:t>
            </a:r>
            <a:r>
              <a:rPr sz="1350" dirty="0" err="1"/>
              <a:t>kautta</a:t>
            </a:r>
            <a:endParaRPr sz="1350" dirty="0"/>
          </a:p>
          <a:p>
            <a:pPr>
              <a:spcAft>
                <a:spcPts val="600"/>
              </a:spcAft>
              <a:defRPr sz="1800">
                <a:solidFill>
                  <a:srgbClr val="212529"/>
                </a:solidFill>
                <a:latin typeface="DejaVu Sans"/>
              </a:defRPr>
            </a:pPr>
            <a:r>
              <a:rPr sz="1350" dirty="0"/>
              <a:t>21,8 % </a:t>
            </a:r>
            <a:r>
              <a:rPr sz="1350" dirty="0" err="1"/>
              <a:t>oli</a:t>
            </a:r>
            <a:r>
              <a:rPr sz="1350" dirty="0"/>
              <a:t> </a:t>
            </a:r>
            <a:r>
              <a:rPr sz="1350" dirty="0" err="1"/>
              <a:t>opetellut</a:t>
            </a:r>
            <a:r>
              <a:rPr sz="1350" dirty="0"/>
              <a:t> </a:t>
            </a:r>
            <a:r>
              <a:rPr sz="1350" dirty="0" err="1"/>
              <a:t>itse</a:t>
            </a:r>
            <a:endParaRPr sz="1350" dirty="0"/>
          </a:p>
          <a:p>
            <a:pPr>
              <a:spcAft>
                <a:spcPts val="600"/>
              </a:spcAft>
              <a:defRPr sz="1800">
                <a:solidFill>
                  <a:srgbClr val="212529"/>
                </a:solidFill>
                <a:latin typeface="DejaVu Sans"/>
              </a:defRPr>
            </a:pPr>
            <a:r>
              <a:rPr lang="fi-FI" sz="1350" dirty="0"/>
              <a:t>T</a:t>
            </a:r>
            <a:r>
              <a:rPr sz="1350" dirty="0" err="1"/>
              <a:t>ämä</a:t>
            </a:r>
            <a:r>
              <a:rPr sz="1350" dirty="0"/>
              <a:t> </a:t>
            </a:r>
            <a:r>
              <a:rPr sz="1350" dirty="0" err="1"/>
              <a:t>tarkoittaa</a:t>
            </a:r>
            <a:r>
              <a:rPr sz="1350" dirty="0"/>
              <a:t> </a:t>
            </a:r>
            <a:r>
              <a:rPr sz="1350" dirty="0" err="1"/>
              <a:t>eritasoista</a:t>
            </a:r>
            <a:r>
              <a:rPr sz="1350" dirty="0"/>
              <a:t> </a:t>
            </a:r>
            <a:r>
              <a:rPr sz="1350" dirty="0" err="1"/>
              <a:t>lähtötilannetta</a:t>
            </a:r>
            <a:r>
              <a:rPr sz="1350" dirty="0"/>
              <a:t> ja </a:t>
            </a:r>
            <a:r>
              <a:rPr sz="1350" dirty="0" err="1"/>
              <a:t>tarvetta</a:t>
            </a:r>
            <a:r>
              <a:rPr sz="1350" dirty="0"/>
              <a:t> </a:t>
            </a:r>
            <a:r>
              <a:rPr sz="1350" dirty="0" err="1"/>
              <a:t>porrastaa</a:t>
            </a:r>
            <a:r>
              <a:rPr sz="1350" dirty="0"/>
              <a:t> </a:t>
            </a:r>
            <a:r>
              <a:rPr sz="1350" dirty="0" err="1"/>
              <a:t>koulutus</a:t>
            </a:r>
            <a:endParaRPr sz="1350" dirty="0"/>
          </a:p>
        </p:txBody>
      </p:sp>
      <p:sp>
        <p:nvSpPr>
          <p:cNvPr id="8" name="Rounded Rectangle 7"/>
          <p:cNvSpPr/>
          <p:nvPr/>
        </p:nvSpPr>
        <p:spPr>
          <a:xfrm>
            <a:off x="475275" y="3516848"/>
            <a:ext cx="8229600" cy="550426"/>
          </a:xfrm>
          <a:prstGeom prst="roundRect">
            <a:avLst/>
          </a:prstGeom>
          <a:solidFill>
            <a:srgbClr val="F0F4F6"/>
          </a:solidFill>
          <a:ln>
            <a:solidFill>
              <a:srgbClr val="D1E9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4865" y="3501329"/>
            <a:ext cx="8023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212529"/>
                </a:solidFill>
                <a:latin typeface="DejaVu Sans"/>
              </a:defRPr>
            </a:pPr>
            <a:r>
              <a:rPr lang="fi-FI" sz="1400" dirty="0"/>
              <a:t>E</a:t>
            </a:r>
            <a:r>
              <a:rPr sz="1400" dirty="0" err="1"/>
              <a:t>i</a:t>
            </a:r>
            <a:r>
              <a:rPr sz="1400" dirty="0"/>
              <a:t> </a:t>
            </a:r>
            <a:r>
              <a:rPr sz="1400" dirty="0" err="1"/>
              <a:t>yhteinen</a:t>
            </a:r>
            <a:r>
              <a:rPr sz="1400" dirty="0"/>
              <a:t> </a:t>
            </a:r>
            <a:r>
              <a:rPr sz="1400" dirty="0" err="1"/>
              <a:t>paketti</a:t>
            </a:r>
            <a:r>
              <a:rPr sz="1400" dirty="0"/>
              <a:t> </a:t>
            </a:r>
            <a:r>
              <a:rPr sz="1400" dirty="0" err="1"/>
              <a:t>kaikille</a:t>
            </a:r>
            <a:r>
              <a:rPr sz="1400" dirty="0"/>
              <a:t>. </a:t>
            </a:r>
            <a:r>
              <a:rPr sz="1400" dirty="0" err="1"/>
              <a:t>Tarvitaan</a:t>
            </a:r>
            <a:r>
              <a:rPr sz="1400" dirty="0"/>
              <a:t> </a:t>
            </a:r>
            <a:r>
              <a:rPr sz="1400" dirty="0" err="1"/>
              <a:t>vähintään</a:t>
            </a:r>
            <a:r>
              <a:rPr sz="1400" dirty="0"/>
              <a:t> </a:t>
            </a:r>
            <a:r>
              <a:rPr sz="1400" dirty="0" err="1"/>
              <a:t>peruspolku</a:t>
            </a:r>
            <a:r>
              <a:rPr sz="1400" dirty="0"/>
              <a:t>, </a:t>
            </a:r>
            <a:r>
              <a:rPr sz="1400" dirty="0" err="1"/>
              <a:t>jatkopolku</a:t>
            </a:r>
            <a:r>
              <a:rPr sz="1400" dirty="0"/>
              <a:t> ja </a:t>
            </a:r>
            <a:r>
              <a:rPr sz="1400" dirty="0" err="1"/>
              <a:t>käytännön</a:t>
            </a:r>
            <a:r>
              <a:rPr sz="1400" dirty="0"/>
              <a:t> </a:t>
            </a:r>
            <a:r>
              <a:rPr sz="1400" dirty="0" err="1"/>
              <a:t>kokeiluja</a:t>
            </a:r>
            <a:r>
              <a:rPr lang="fi-FI" sz="975" dirty="0"/>
              <a:t>.</a:t>
            </a:r>
            <a:endParaRPr sz="975" dirty="0"/>
          </a:p>
        </p:txBody>
      </p:sp>
      <p:sp>
        <p:nvSpPr>
          <p:cNvPr id="10" name="TextBox 9"/>
          <p:cNvSpPr txBox="1"/>
          <p:nvPr/>
        </p:nvSpPr>
        <p:spPr>
          <a:xfrm>
            <a:off x="377190" y="4814316"/>
            <a:ext cx="3029997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75">
                <a:solidFill>
                  <a:srgbClr val="5A6268"/>
                </a:solidFill>
                <a:latin typeface="DejaVu Sans"/>
              </a:rPr>
              <a:t>Lähde: Kysely Tekoälyosaaminen kirjastoissa, perusraportti 2026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144DE5F-68B9-AFFA-3A2E-3DAAA8875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3DC0A48-4B14-7277-EF2D-E4B162F9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BA6114C-6B5F-6459-70FC-E9DC6B5201C0}"/>
              </a:ext>
            </a:extLst>
          </p:cNvPr>
          <p:cNvSpPr txBox="1"/>
          <p:nvPr/>
        </p:nvSpPr>
        <p:spPr>
          <a:xfrm>
            <a:off x="251520" y="149225"/>
            <a:ext cx="4588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>
                <a:solidFill>
                  <a:schemeClr val="tx2"/>
                </a:solidFill>
              </a:rPr>
              <a:t>Mitä koulutuksilta toivotaan</a:t>
            </a:r>
            <a:endParaRPr lang="fi-FI" sz="2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EA90659-6CF3-E472-6105-0746031A70E7}"/>
              </a:ext>
            </a:extLst>
          </p:cNvPr>
          <p:cNvSpPr txBox="1"/>
          <p:nvPr/>
        </p:nvSpPr>
        <p:spPr>
          <a:xfrm>
            <a:off x="248274" y="771550"/>
            <a:ext cx="885698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Kirjastot toivovat erityisesti käytännönläheistä koulutusta ja esimerkkejä arjen työstä.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Konkreettisia työkaluja ja ohjeita.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Opastusta </a:t>
            </a:r>
            <a:r>
              <a:rPr lang="fi-FI" sz="2400" dirty="0" err="1">
                <a:solidFill>
                  <a:schemeClr val="tx2"/>
                </a:solidFill>
              </a:rPr>
              <a:t>promptien</a:t>
            </a:r>
            <a:r>
              <a:rPr lang="fi-FI" sz="2400" dirty="0">
                <a:solidFill>
                  <a:schemeClr val="tx2"/>
                </a:solidFill>
              </a:rPr>
              <a:t> kirjoittamiseen ja eri työkalujen käyttöön.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Itseopiskelumateriaalit ja Liboppi-kurssi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AI-kahvit ja webinaarit.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Työpajat ja mahdollisuus kokeilla työkaluja käytännössä.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Vertaisoppiminen ja oppimispiirit</a:t>
            </a:r>
          </a:p>
        </p:txBody>
      </p:sp>
    </p:spTree>
    <p:extLst>
      <p:ext uri="{BB962C8B-B14F-4D97-AF65-F5344CB8AC3E}">
        <p14:creationId xmlns:p14="http://schemas.microsoft.com/office/powerpoint/2010/main" val="2187714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92F4B2D-E79A-DD8C-5C07-70A783A05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80C5C93-B3CC-6E95-B95A-4290E3BC9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FB335B5-9DCA-29B7-E8B9-00C80B5944F1}"/>
              </a:ext>
            </a:extLst>
          </p:cNvPr>
          <p:cNvSpPr txBox="1"/>
          <p:nvPr/>
        </p:nvSpPr>
        <p:spPr>
          <a:xfrm>
            <a:off x="179388" y="168495"/>
            <a:ext cx="4588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>
                <a:solidFill>
                  <a:schemeClr val="tx2"/>
                </a:solidFill>
              </a:rPr>
              <a:t>Havaintoja muista toiveista</a:t>
            </a:r>
            <a:endParaRPr lang="fi-FI" sz="2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934D7786-9CC5-A619-E636-896634B446AF}"/>
              </a:ext>
            </a:extLst>
          </p:cNvPr>
          <p:cNvSpPr txBox="1"/>
          <p:nvPr/>
        </p:nvSpPr>
        <p:spPr>
          <a:xfrm>
            <a:off x="755576" y="894368"/>
            <a:ext cx="734481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Monet vastaajat toivoivat yhteistä keskustelua työpaikoilla.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Tekoälyä pitäisi käsitellä kaikissa kirjastoissa strategisemmin.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Esihenkilöiden rooli osaamisen tukemisessa on tärkeä.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Ilman yhteistä näkemystä käyttöönotto jää helposti yksittäisiksi kokeiluiksi.</a:t>
            </a:r>
          </a:p>
        </p:txBody>
      </p:sp>
    </p:spTree>
    <p:extLst>
      <p:ext uri="{BB962C8B-B14F-4D97-AF65-F5344CB8AC3E}">
        <p14:creationId xmlns:p14="http://schemas.microsoft.com/office/powerpoint/2010/main" val="1714720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5F1489E-629E-C77B-A181-9A8ECC5F8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E4AEFF2-4918-8862-DD6D-3437A297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798E6FE-DA45-C1FF-8CAD-2278D1F71FD9}"/>
              </a:ext>
            </a:extLst>
          </p:cNvPr>
          <p:cNvSpPr txBox="1"/>
          <p:nvPr/>
        </p:nvSpPr>
        <p:spPr>
          <a:xfrm>
            <a:off x="323528" y="195486"/>
            <a:ext cx="8569150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b="1" dirty="0"/>
              <a:t>Tilastotietoa kevään 2026 koulutuksista</a:t>
            </a:r>
          </a:p>
          <a:p>
            <a:endParaRPr lang="fi-FI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1 559 osallistumiskertaa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828 eri osallistujaa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366 osallistujaa osallistui useampaan kuin yhteen koulutukseen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Osallistujia oli ympäri Suomen (n. 189 paikkakuntaa) ja useista eri kirjastoista sekä muistakin organisaatioista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Tallenteet keräsivät yhteensä 5 543 sivuavausta ja suosituin koulutus ”Miten generatiivinen tekoäly toimii?” ylitti jo 1 200 sivuavausta.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000" dirty="0"/>
          </a:p>
          <a:p>
            <a:r>
              <a:rPr lang="fi-FI" sz="1600" dirty="0"/>
              <a:t>Eniten osallistumisia tuli seuraavilta paikkakunnilta:</a:t>
            </a:r>
          </a:p>
          <a:p>
            <a:r>
              <a:rPr lang="fi-FI" sz="1600" dirty="0"/>
              <a:t>Helsinki (142) </a:t>
            </a:r>
          </a:p>
          <a:p>
            <a:r>
              <a:rPr lang="fi-FI" sz="1600" dirty="0"/>
              <a:t>Tampere (126) </a:t>
            </a:r>
          </a:p>
          <a:p>
            <a:r>
              <a:rPr lang="fi-FI" sz="1600" dirty="0"/>
              <a:t>Kuopio (84) </a:t>
            </a:r>
          </a:p>
          <a:p>
            <a:r>
              <a:rPr lang="fi-FI" sz="1600" dirty="0"/>
              <a:t>Turku (68) </a:t>
            </a:r>
          </a:p>
          <a:p>
            <a:r>
              <a:rPr lang="fi-FI" sz="1600" dirty="0"/>
              <a:t>Jyväskylä (64)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9058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6B770C-B83D-9C59-BA98-D80F81726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23D7B00-EE0E-59A7-8991-E6070855A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128BBC2-D9DA-4198-948E-2C215318E488}"/>
              </a:ext>
            </a:extLst>
          </p:cNvPr>
          <p:cNvSpPr txBox="1"/>
          <p:nvPr/>
        </p:nvSpPr>
        <p:spPr>
          <a:xfrm>
            <a:off x="179388" y="112874"/>
            <a:ext cx="6192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dirty="0">
                <a:solidFill>
                  <a:schemeClr val="tx2"/>
                </a:solidFill>
              </a:rPr>
              <a:t>Syksyn 2026 koulutuksia</a:t>
            </a:r>
            <a:endParaRPr lang="fi-FI" sz="24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11AE6823-271C-94BD-B1ED-00809CF6BB59}"/>
              </a:ext>
            </a:extLst>
          </p:cNvPr>
          <p:cNvSpPr txBox="1"/>
          <p:nvPr/>
        </p:nvSpPr>
        <p:spPr>
          <a:xfrm>
            <a:off x="179388" y="843558"/>
            <a:ext cx="8857108" cy="3582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i-FI" dirty="0"/>
              <a:t>Webinaarisarjat ovat käynnissä suomeksi ja ruotsiksi, ja ne käsittelevät tekoälyn perusteita, soveltamista sekä ajankohtaisia ilmiöitä kirjastokentässä. Tallenteet ovat katsottavissa Kirjastokaistalla.</a:t>
            </a:r>
          </a:p>
          <a:p>
            <a:pPr>
              <a:lnSpc>
                <a:spcPct val="90000"/>
              </a:lnSpc>
            </a:pPr>
            <a:endParaRPr lang="fi-FI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i-FI" b="1" dirty="0"/>
              <a:t>Tekoäly kirjastoissa – ymmärryksestä käytännön osaamiseen </a:t>
            </a:r>
            <a:br>
              <a:rPr lang="fi-FI" dirty="0"/>
            </a:br>
            <a:r>
              <a:rPr lang="fi-FI" dirty="0"/>
              <a:t>10.9. klo 10-11.30: Kehotteet ja tekoälytyökalut käytännössä</a:t>
            </a:r>
          </a:p>
          <a:p>
            <a:r>
              <a:rPr lang="fi-FI" dirty="0"/>
              <a:t>     14.10. klo 14.00-15.30 Vastuullisuus ja tekoälyn sääntely</a:t>
            </a:r>
          </a:p>
          <a:p>
            <a:r>
              <a:rPr lang="fi-FI" dirty="0"/>
              <a:t>     10.11. klo 14.00 -15.30 Tekoäly kirjastotyön uudistajana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i-FI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i-FI" b="1" dirty="0"/>
              <a:t>AI i </a:t>
            </a:r>
            <a:r>
              <a:rPr lang="fi-FI" b="1" dirty="0" err="1"/>
              <a:t>bibliotek</a:t>
            </a:r>
            <a:r>
              <a:rPr lang="fi-FI" b="1" dirty="0"/>
              <a:t> – </a:t>
            </a:r>
            <a:r>
              <a:rPr lang="fi-FI" b="1" dirty="0" err="1"/>
              <a:t>från</a:t>
            </a:r>
            <a:r>
              <a:rPr lang="fi-FI" b="1" dirty="0"/>
              <a:t> </a:t>
            </a:r>
            <a:r>
              <a:rPr lang="fi-FI" b="1" dirty="0" err="1"/>
              <a:t>grundförståelse</a:t>
            </a:r>
            <a:r>
              <a:rPr lang="fi-FI" b="1" dirty="0"/>
              <a:t> </a:t>
            </a:r>
            <a:r>
              <a:rPr lang="fi-FI" b="1" dirty="0" err="1"/>
              <a:t>till</a:t>
            </a:r>
            <a:r>
              <a:rPr lang="fi-FI" b="1" dirty="0"/>
              <a:t> </a:t>
            </a:r>
            <a:r>
              <a:rPr lang="fi-FI" b="1" dirty="0" err="1"/>
              <a:t>strategisk</a:t>
            </a:r>
            <a:r>
              <a:rPr lang="fi-FI" b="1" dirty="0"/>
              <a:t> </a:t>
            </a:r>
            <a:r>
              <a:rPr lang="fi-FI" b="1" dirty="0" err="1"/>
              <a:t>utveckling</a:t>
            </a:r>
            <a:r>
              <a:rPr lang="fi-FI" b="1" dirty="0"/>
              <a:t> </a:t>
            </a:r>
            <a:br>
              <a:rPr lang="fi-FI" dirty="0"/>
            </a:br>
            <a:r>
              <a:rPr lang="sv-SE" dirty="0"/>
              <a:t>10.9 kl. 13-14 Praktisk verktygslåda för AI 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dirty="0"/>
              <a:t>1.10 kl. 13-14 AI-strategi och framtidens bibliotek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8768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709FC1C-0B13-980B-1FFF-2D704FBB8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68BC005-90DA-2B6E-BDD6-343BD693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03B7CAA-7926-695A-20B3-F34799A722EF}"/>
              </a:ext>
            </a:extLst>
          </p:cNvPr>
          <p:cNvSpPr txBox="1"/>
          <p:nvPr/>
        </p:nvSpPr>
        <p:spPr>
          <a:xfrm>
            <a:off x="107504" y="165249"/>
            <a:ext cx="849694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dirty="0"/>
              <a:t>AI-kahvit:</a:t>
            </a:r>
            <a:br>
              <a:rPr lang="fi-FI" dirty="0"/>
            </a:br>
            <a:br>
              <a:rPr lang="fi-FI" dirty="0"/>
            </a:br>
            <a:r>
              <a:rPr lang="fi-FI" dirty="0"/>
              <a:t>25.8. klo 9–10 Näin rakennat oman tekoälyagentin</a:t>
            </a:r>
          </a:p>
          <a:p>
            <a:r>
              <a:rPr lang="fi-FI" dirty="0"/>
              <a:t>3.9.   klo 9–10 Tekoäly, työ ja hyvinvointi</a:t>
            </a:r>
          </a:p>
          <a:p>
            <a:r>
              <a:rPr lang="fi-FI" dirty="0"/>
              <a:t>4.9.   klo 10-11 </a:t>
            </a:r>
            <a:r>
              <a:rPr lang="fi-FI" dirty="0" err="1"/>
              <a:t>Bibliotekens</a:t>
            </a:r>
            <a:r>
              <a:rPr lang="fi-FI" dirty="0"/>
              <a:t> roll i AI-</a:t>
            </a:r>
            <a:r>
              <a:rPr lang="fi-FI" dirty="0" err="1"/>
              <a:t>eran</a:t>
            </a:r>
            <a:r>
              <a:rPr lang="fi-FI" dirty="0"/>
              <a:t> </a:t>
            </a:r>
          </a:p>
          <a:p>
            <a:r>
              <a:rPr lang="sv-SE" dirty="0"/>
              <a:t>26.11 klo 14-16 AI i bibliotek – inspiration och erfarenhetsutbyte mellan Finland och Sverige</a:t>
            </a:r>
          </a:p>
          <a:p>
            <a:br>
              <a:rPr lang="fi-FI" dirty="0"/>
            </a:br>
            <a:r>
              <a:rPr lang="sv-SE" b="1" dirty="0"/>
              <a:t>AI-studiecirkel för bibliotek (hösten 2026)</a:t>
            </a:r>
            <a:br>
              <a:rPr lang="sv-SE" dirty="0"/>
            </a:br>
            <a:r>
              <a:rPr lang="sv-SE" dirty="0"/>
              <a:t>Fyra träffar via Teams (augusti–november) med fokus på AI:s påverkan på bibliotek och samhälle. Teman: hållbar utveckling, AI i bibliotekets vardag, AI och information (källkritik) samt AI och interaktion.</a:t>
            </a:r>
          </a:p>
          <a:p>
            <a:br>
              <a:rPr lang="fi-FI" dirty="0"/>
            </a:br>
            <a:endParaRPr lang="fi-FI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127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83AA12D-4F05-0E4F-882D-5469E3EB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53EF3DB-4344-120F-EB7D-6CA63C702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8490A9A-AA9D-0B4B-8154-4CD517EE8CCE}"/>
              </a:ext>
            </a:extLst>
          </p:cNvPr>
          <p:cNvSpPr txBox="1"/>
          <p:nvPr/>
        </p:nvSpPr>
        <p:spPr>
          <a:xfrm>
            <a:off x="1403648" y="740786"/>
            <a:ext cx="7488311" cy="344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i-FI" sz="2200" b="1" dirty="0">
                <a:solidFill>
                  <a:schemeClr val="tx2"/>
                </a:solidFill>
              </a:rPr>
              <a:t>Hankkeen toimeksiantaja</a:t>
            </a:r>
            <a:r>
              <a:rPr lang="fi-FI" sz="2200" dirty="0">
                <a:solidFill>
                  <a:schemeClr val="tx2"/>
                </a:solidFill>
              </a:rPr>
              <a:t>:</a:t>
            </a:r>
            <a:br>
              <a:rPr lang="fi-FI" sz="2200" dirty="0">
                <a:solidFill>
                  <a:schemeClr val="tx2"/>
                </a:solidFill>
              </a:rPr>
            </a:br>
            <a:r>
              <a:rPr lang="fi-FI" sz="2200" dirty="0">
                <a:solidFill>
                  <a:schemeClr val="tx2"/>
                </a:solidFill>
              </a:rPr>
              <a:t>Opetus- ja kulttuuriministeriö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i-FI" sz="2200" b="1" dirty="0">
                <a:solidFill>
                  <a:schemeClr val="tx2"/>
                </a:solidFill>
              </a:rPr>
              <a:t>Hanketta koordinoi</a:t>
            </a:r>
            <a:r>
              <a:rPr lang="fi-FI" sz="2200" dirty="0">
                <a:solidFill>
                  <a:schemeClr val="tx2"/>
                </a:solidFill>
              </a:rPr>
              <a:t>:</a:t>
            </a:r>
            <a:br>
              <a:rPr lang="fi-FI" sz="2200" dirty="0">
                <a:solidFill>
                  <a:schemeClr val="tx2"/>
                </a:solidFill>
              </a:rPr>
            </a:br>
            <a:r>
              <a:rPr lang="fi-FI" sz="2200" dirty="0">
                <a:solidFill>
                  <a:schemeClr val="tx2"/>
                </a:solidFill>
              </a:rPr>
              <a:t>Helsingin kaupunginkirjasto, Valtakunnallinen kehittämisyksikkö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i-FI" sz="2200" dirty="0">
                <a:solidFill>
                  <a:schemeClr val="tx2"/>
                </a:solidFill>
              </a:rPr>
              <a:t>Erityisenä painopisteenä on generatiivisen tekoälyn hyödyntäminen kirjastojen arjessa, esimerkiksi: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fi-FI" sz="2200" dirty="0">
                <a:solidFill>
                  <a:schemeClr val="tx2"/>
                </a:solidFill>
              </a:rPr>
              <a:t>kirjastotyössä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fi-FI" sz="2200" dirty="0">
                <a:solidFill>
                  <a:schemeClr val="tx2"/>
                </a:solidFill>
              </a:rPr>
              <a:t>asiakaspalvelussa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fi-FI" sz="2200" dirty="0">
                <a:solidFill>
                  <a:schemeClr val="tx2"/>
                </a:solidFill>
              </a:rPr>
              <a:t>viestinnässä</a:t>
            </a:r>
          </a:p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fi-FI" sz="2200" dirty="0">
                <a:solidFill>
                  <a:schemeClr val="tx2"/>
                </a:solidFill>
              </a:rPr>
              <a:t>tiedonhankinnassa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F15475D-6834-2DFD-0185-5A1C44072A03}"/>
              </a:ext>
            </a:extLst>
          </p:cNvPr>
          <p:cNvSpPr txBox="1"/>
          <p:nvPr/>
        </p:nvSpPr>
        <p:spPr>
          <a:xfrm>
            <a:off x="179388" y="130228"/>
            <a:ext cx="4588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/>
              <a:t>Hankesuunnitelma</a:t>
            </a:r>
          </a:p>
        </p:txBody>
      </p:sp>
    </p:spTree>
    <p:extLst>
      <p:ext uri="{BB962C8B-B14F-4D97-AF65-F5344CB8AC3E}">
        <p14:creationId xmlns:p14="http://schemas.microsoft.com/office/powerpoint/2010/main" val="875693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A63A742-4837-2461-2738-D38A8A369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2083A1D-8CA3-DE6B-A9A6-4DE1AD0A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4032B24-FF71-CC42-0ECB-71F1DBC4D19C}"/>
              </a:ext>
            </a:extLst>
          </p:cNvPr>
          <p:cNvSpPr txBox="1"/>
          <p:nvPr/>
        </p:nvSpPr>
        <p:spPr>
          <a:xfrm>
            <a:off x="179388" y="149225"/>
            <a:ext cx="4588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dirty="0">
                <a:solidFill>
                  <a:schemeClr val="tx2"/>
                </a:solidFill>
              </a:rPr>
              <a:t>Suunnitteilla myös</a:t>
            </a:r>
            <a:endParaRPr lang="fi-FI" sz="24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5B6A96C-8863-2C6C-4159-995D610F00CA}"/>
              </a:ext>
            </a:extLst>
          </p:cNvPr>
          <p:cNvSpPr txBox="1"/>
          <p:nvPr/>
        </p:nvSpPr>
        <p:spPr>
          <a:xfrm>
            <a:off x="197768" y="680463"/>
            <a:ext cx="8748464" cy="3782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i-FI" sz="2000" dirty="0"/>
              <a:t>Työpajoja ja koulutuspäiviä tekoälyn käytännön soveltamisesta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i-FI" sz="2000" dirty="0"/>
              <a:t>Kyselyn tuloksille ja itseopiskelua tukeville materiaaleille omat alasivut hankkeen sivuille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i-FI" sz="2000" dirty="0"/>
              <a:t>Oppimateriaaleja ja ohjeistuksia henkilöstölle ja asiakkaille, koottuna ns. AI-pelikirjaksi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i-FI" sz="2000" dirty="0" err="1"/>
              <a:t>Liboppi</a:t>
            </a:r>
            <a:r>
              <a:rPr lang="fi-FI" sz="2000" dirty="0"/>
              <a:t>-kurssikokonaisuus, esim. jatkokurssi jo olevalle sekä kaksikielinen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i-FI" sz="2000" dirty="0"/>
              <a:t>Mahdollinen tekoälyn harjoittelu- ja oppimisympäristö turvalliseen kokeiluun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i-FI" sz="2000" dirty="0"/>
              <a:t>Mahdollinen valtakunnallinen seminaari hankkeen tuloksista ja hyvistä käytännöistä (hybridi)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i-FI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84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9F05D2F-5A23-7D38-93ED-BCCA04134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72547A0-B125-F7FC-103E-2251740DA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490B2E7-6EC4-D7BA-73F7-FA193B8BE194}"/>
              </a:ext>
            </a:extLst>
          </p:cNvPr>
          <p:cNvSpPr txBox="1"/>
          <p:nvPr/>
        </p:nvSpPr>
        <p:spPr>
          <a:xfrm>
            <a:off x="900113" y="555526"/>
            <a:ext cx="741630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i="1" dirty="0">
                <a:solidFill>
                  <a:schemeClr val="tx2"/>
                </a:solidFill>
              </a:rPr>
              <a:t>”Tekoäly ei korvaa kirjastoammattilaisia, mutta tekoälyä osaava kirjastoammattilainen voi tehdä työnsä tehokkaammin ja auttaa asiakkaita uudella tavalla.”</a:t>
            </a:r>
          </a:p>
          <a:p>
            <a:endParaRPr lang="fi-FI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i-FI" sz="4000" dirty="0">
                <a:solidFill>
                  <a:schemeClr val="tx2"/>
                </a:solidFill>
              </a:rPr>
              <a:t>          KIITOS!</a:t>
            </a:r>
          </a:p>
        </p:txBody>
      </p:sp>
      <p:pic>
        <p:nvPicPr>
          <p:cNvPr id="6" name="Kuva 5" descr="Iloinen sarjakuvamahiläinen">
            <a:extLst>
              <a:ext uri="{FF2B5EF4-FFF2-40B4-BE49-F238E27FC236}">
                <a16:creationId xmlns:a16="http://schemas.microsoft.com/office/drawing/2014/main" id="{A5054EAD-A24F-E4BD-F2A5-D2D3FDCA1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427984" y="2571750"/>
            <a:ext cx="822339" cy="90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97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21F01C5-30E8-466D-4D78-2A47C849E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7EB0ABF-39A6-2DF7-1ECC-D7D6D03E4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08D191C5-5F4B-420F-EC7F-250C58D86E11}"/>
              </a:ext>
            </a:extLst>
          </p:cNvPr>
          <p:cNvSpPr txBox="1"/>
          <p:nvPr/>
        </p:nvSpPr>
        <p:spPr>
          <a:xfrm>
            <a:off x="401958" y="353634"/>
            <a:ext cx="45893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/>
              <a:t>Hankkeen tavoite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B9F44D3-7C06-646D-261D-0694652CE8CB}"/>
              </a:ext>
            </a:extLst>
          </p:cNvPr>
          <p:cNvSpPr txBox="1"/>
          <p:nvPr/>
        </p:nvSpPr>
        <p:spPr>
          <a:xfrm>
            <a:off x="827584" y="1048256"/>
            <a:ext cx="820891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Vahvistaa ja kehittää yleisten kirjastojen henkilöstön tekoälyosaamista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Edistää vastuullisia ja eettisiä tekoälyn käyttötapoja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Luoda käytännön toimintamalleja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Tuetaan kirjastojen roolia medialukutaidon ja kriittisen tiedon käytön vahvistajina.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Tukea tekoälyyn liittyvien palvelujen kehittämistä kansalaisille</a:t>
            </a:r>
          </a:p>
        </p:txBody>
      </p:sp>
    </p:spTree>
    <p:extLst>
      <p:ext uri="{BB962C8B-B14F-4D97-AF65-F5344CB8AC3E}">
        <p14:creationId xmlns:p14="http://schemas.microsoft.com/office/powerpoint/2010/main" val="1490328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43C00D1-4BE7-0E51-B55D-97B27992A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88840C1-0F0D-257F-481E-8DD941D0C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80DEC72-8060-8FA1-7752-466B74595C08}"/>
              </a:ext>
            </a:extLst>
          </p:cNvPr>
          <p:cNvSpPr txBox="1"/>
          <p:nvPr/>
        </p:nvSpPr>
        <p:spPr>
          <a:xfrm>
            <a:off x="169955" y="21853"/>
            <a:ext cx="59766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dirty="0">
                <a:solidFill>
                  <a:schemeClr val="tx2"/>
                </a:solidFill>
              </a:rPr>
              <a:t>Mitä hankkeessa on jo tehty</a:t>
            </a:r>
            <a:endParaRPr lang="fi-FI" sz="24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C6BFAC4-4F74-F3B0-DC26-23D81C4D055B}"/>
              </a:ext>
            </a:extLst>
          </p:cNvPr>
          <p:cNvSpPr txBox="1"/>
          <p:nvPr/>
        </p:nvSpPr>
        <p:spPr>
          <a:xfrm>
            <a:off x="131196" y="483518"/>
            <a:ext cx="871939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Valtakunnallinen kysely kirjastojen tekoälyosaamisesta ja koulutustarpeista on toteutettu.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Ohjausryhmä on perustettu ja ensimmäinen kokous oli huhtikuussa.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Hankkeessa on jo käynnistetty käytännön toimenpiteitä: webinaarisarja toteutetaan suomeksi ja ruotsiksi, ja lisäksi järjestämme säännöllisiä AI-kahveja. Hanketta ja kyselyn tuloksia on esitelty useissa tilaisuuksissa.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Olemme mukana </a:t>
            </a:r>
            <a:r>
              <a:rPr lang="fi-FI" sz="2000" dirty="0" err="1"/>
              <a:t>TIEKE:n</a:t>
            </a:r>
            <a:r>
              <a:rPr lang="fi-FI" sz="2000" dirty="0"/>
              <a:t> Kestäviä tekoälytekoja työpaikoilla -hankkeessa. Lisäksi on käynnistetty yhteistyö OKM:n kanssa tekoälyn osaamislinjauksista ja kansallisesta viitekehyksestä, ja osallistumme heidän Tekoälymuutos 2036 -visiotyöpajoihin.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Pidetty pilottina Tekoäly-työpaja senioreille Seinäjoen kaupunginkirjastossa</a:t>
            </a:r>
          </a:p>
        </p:txBody>
      </p:sp>
    </p:spTree>
    <p:extLst>
      <p:ext uri="{BB962C8B-B14F-4D97-AF65-F5344CB8AC3E}">
        <p14:creationId xmlns:p14="http://schemas.microsoft.com/office/powerpoint/2010/main" val="3732543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DF1D2EB-B2AC-42BC-9FEE-CAA1CB75E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7D8E52C-14C9-5067-36DC-499FAD86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E941DF2-C78C-271D-2FDC-79B8F8A2B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267494"/>
            <a:ext cx="3276768" cy="3740342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2A38548-9259-349E-5AA0-092EE2B21C2F}"/>
              </a:ext>
            </a:extLst>
          </p:cNvPr>
          <p:cNvSpPr txBox="1"/>
          <p:nvPr/>
        </p:nvSpPr>
        <p:spPr>
          <a:xfrm>
            <a:off x="3619356" y="1216800"/>
            <a:ext cx="5256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https://www.kirjastot.fi/valtakunnallinen-tekoalyhanke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56B51FC-FC47-C6C4-9619-7E41866CD7A1}"/>
              </a:ext>
            </a:extLst>
          </p:cNvPr>
          <p:cNvSpPr txBox="1"/>
          <p:nvPr/>
        </p:nvSpPr>
        <p:spPr>
          <a:xfrm>
            <a:off x="3646748" y="2105713"/>
            <a:ext cx="4588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https://www.biblioteken.fi/projekt/nationella-ai-projektet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BFA7928-9064-F8DC-BF8C-5A52AEAD0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720181"/>
            <a:ext cx="2160240" cy="1339932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A19C164F-F165-89A1-4897-AC92F1ED02A3}"/>
              </a:ext>
            </a:extLst>
          </p:cNvPr>
          <p:cNvSpPr txBox="1"/>
          <p:nvPr/>
        </p:nvSpPr>
        <p:spPr>
          <a:xfrm>
            <a:off x="3576981" y="574109"/>
            <a:ext cx="5328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dirty="0"/>
              <a:t>Hankkeelle on myös avattu omat verkkosivut:</a:t>
            </a:r>
          </a:p>
        </p:txBody>
      </p:sp>
    </p:spTree>
    <p:extLst>
      <p:ext uri="{BB962C8B-B14F-4D97-AF65-F5344CB8AC3E}">
        <p14:creationId xmlns:p14="http://schemas.microsoft.com/office/powerpoint/2010/main" val="1673168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8FFA997-C631-7494-5595-BF8CF29B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E5E17CC-197C-9B51-941D-3B58BEEC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2B7161F-8CD8-D1E4-B643-37650DC7CB14}"/>
              </a:ext>
            </a:extLst>
          </p:cNvPr>
          <p:cNvSpPr txBox="1"/>
          <p:nvPr/>
        </p:nvSpPr>
        <p:spPr>
          <a:xfrm>
            <a:off x="323528" y="339502"/>
            <a:ext cx="45893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dirty="0">
                <a:solidFill>
                  <a:schemeClr val="tx2"/>
                </a:solidFill>
              </a:rPr>
              <a:t>Tekoäly kysely kirjastoille</a:t>
            </a:r>
            <a:endParaRPr lang="fi-FI" sz="24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DF469A7-C7CD-21E9-942B-F5A8602C33F7}"/>
              </a:ext>
            </a:extLst>
          </p:cNvPr>
          <p:cNvSpPr txBox="1"/>
          <p:nvPr/>
        </p:nvSpPr>
        <p:spPr>
          <a:xfrm>
            <a:off x="539750" y="987574"/>
            <a:ext cx="842493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Valtakunnallinen kysely kirjastojen tekoälyosaamisesta on toteutettu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Kyselyyn vastasi 575 kirjastotyöntekijää eri puolilta Suomea.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Kysely tuotti keskeiset havainnot osaamisesta, näkemyseroista ja koulutustarpeista.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Tuloksia hyödynnetään kirjastojen osaamisen kehittämisen ja koulutusten suunnittelun tukena.</a:t>
            </a:r>
          </a:p>
        </p:txBody>
      </p:sp>
    </p:spTree>
    <p:extLst>
      <p:ext uri="{BB962C8B-B14F-4D97-AF65-F5344CB8AC3E}">
        <p14:creationId xmlns:p14="http://schemas.microsoft.com/office/powerpoint/2010/main" val="975735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01BCF57-709D-164A-7B8D-90C0AFEAD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2923EDE-0734-0C46-63D0-87494C1DE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D66524CF-B637-0894-5D99-3021CA446FB3}"/>
              </a:ext>
            </a:extLst>
          </p:cNvPr>
          <p:cNvSpPr txBox="1"/>
          <p:nvPr/>
        </p:nvSpPr>
        <p:spPr>
          <a:xfrm>
            <a:off x="94469" y="141465"/>
            <a:ext cx="63368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dirty="0"/>
              <a:t>Missä kirjastot ovat tekoälyn kanssa nyt?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4D8C18B-7E88-1F2C-A004-21324A969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477964"/>
            <a:ext cx="6077946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altLang="fi-FI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i-FI" altLang="fi-F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Tekoäly on jo arjessa, mutta käyttö on epätasaista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i-FI" altLang="fi-F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Suurin osa on vasta perustasolla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i-FI" altLang="fi-F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Käyttö painottuu kevyisiin tehtäviin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i-FI" altLang="fi-F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Samalla epävarmuus ja kriittisyys ovat vahvoja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F1F2BD9-D3B7-8CD2-8793-6D33EC8FD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741629"/>
            <a:ext cx="447590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i-FI" altLang="fi-FI" sz="2000" dirty="0"/>
              <a:t> 32 % ei käytä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i-FI" altLang="fi-FI" sz="2000" dirty="0"/>
              <a:t> 30 % kokeillut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i-FI" altLang="fi-FI" sz="2000" dirty="0"/>
              <a:t> 27 % käyttää satunnaisesti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i-FI" altLang="fi-FI" sz="2000" dirty="0"/>
              <a:t> 11 % käyttää hyvin aktiivisesti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i-FI" altLang="fi-FI" sz="2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i-FI" altLang="fi-F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51 % osaa käyttää joitakin työkaluja 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2EB36FA7-78B3-8593-F4A3-644D00A1A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401" y="1757161"/>
            <a:ext cx="274434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i-FI" altLang="fi-FI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00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DEF9CC8-5578-CC42-EA27-7FF9E53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7060E51-E6B2-9920-59F4-8C3F751CB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85525F4-9E44-4F03-9F78-F599D76B7BA4}"/>
              </a:ext>
            </a:extLst>
          </p:cNvPr>
          <p:cNvSpPr txBox="1"/>
          <p:nvPr/>
        </p:nvSpPr>
        <p:spPr>
          <a:xfrm>
            <a:off x="323528" y="339502"/>
            <a:ext cx="5616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>
                <a:solidFill>
                  <a:schemeClr val="tx2"/>
                </a:solidFill>
              </a:rPr>
              <a:t>Kyselyn keskeiset havainnot</a:t>
            </a:r>
            <a:endParaRPr lang="fi-FI" sz="2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BF66127-3F8B-223E-FFD1-75185EEAB5E0}"/>
              </a:ext>
            </a:extLst>
          </p:cNvPr>
          <p:cNvSpPr txBox="1"/>
          <p:nvPr/>
        </p:nvSpPr>
        <p:spPr>
          <a:xfrm>
            <a:off x="323528" y="1048256"/>
            <a:ext cx="828092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Osa henkilöstöstä käyttää tekoälyä aktiivisesti työssään.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Osa kokeilee sitä satunnaisesti tai vain yksityisesti.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Ruotsinkielisissä vastauksissa korostui usein tekoälyn käytännöllinen hyöty ja kiinnostus erilaisiin työkaluihin sekä käännökset ja tekstien muokkaus mainittiin usein.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2"/>
                </a:solidFill>
              </a:rPr>
              <a:t>Suomenkielisissä vastauksissa korostui enemmän kriittinen keskustelu sekä erityisesti ympäristövaikutukset ja eettisyys nousivat esiin.</a:t>
            </a:r>
          </a:p>
        </p:txBody>
      </p:sp>
    </p:spTree>
    <p:extLst>
      <p:ext uri="{BB962C8B-B14F-4D97-AF65-F5344CB8AC3E}">
        <p14:creationId xmlns:p14="http://schemas.microsoft.com/office/powerpoint/2010/main" val="3231212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5B0C20E-BBC2-10DD-5E40-A5F43706D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7B1E38D-A62B-7193-40F4-90EBF9B7B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E213022-89C0-1A9E-8FC8-22BC281A9B9E}"/>
              </a:ext>
            </a:extLst>
          </p:cNvPr>
          <p:cNvSpPr txBox="1"/>
          <p:nvPr/>
        </p:nvSpPr>
        <p:spPr>
          <a:xfrm>
            <a:off x="323528" y="267494"/>
            <a:ext cx="6779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800" dirty="0">
                <a:solidFill>
                  <a:schemeClr val="tx2"/>
                </a:solidFill>
              </a:rPr>
              <a:t>Suurimmat huolet tekoälyn käytössä</a:t>
            </a:r>
            <a:endParaRPr lang="fi-FI" sz="2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A17D79E-C9EE-FD59-87F4-412E422CE5C3}"/>
              </a:ext>
            </a:extLst>
          </p:cNvPr>
          <p:cNvSpPr txBox="1"/>
          <p:nvPr/>
        </p:nvSpPr>
        <p:spPr>
          <a:xfrm>
            <a:off x="760289" y="987574"/>
            <a:ext cx="762342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Luotettavuus nousi keskeisimmäksi huolenaiheeksi.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Myös tietosuoja ja tietoturva huolestuttavat monia vastaajia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Ympäristövaikutukset ja eettisyys nousivat esiin useissa vastauksissa.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Lisäksi henkilöstön osaamisessa on suuria eroja, ja tarve yhteiselle keskustelulle tekoälyn käytöstä kirjastotyössä korostuu.</a:t>
            </a:r>
          </a:p>
        </p:txBody>
      </p:sp>
    </p:spTree>
    <p:extLst>
      <p:ext uri="{BB962C8B-B14F-4D97-AF65-F5344CB8AC3E}">
        <p14:creationId xmlns:p14="http://schemas.microsoft.com/office/powerpoint/2010/main" val="1782974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irjastotfi_ppt">
  <a:themeElements>
    <a:clrScheme name="Kifi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6500"/>
      </a:accent1>
      <a:accent2>
        <a:srgbClr val="32CABD"/>
      </a:accent2>
      <a:accent3>
        <a:srgbClr val="B1C100"/>
      </a:accent3>
      <a:accent4>
        <a:srgbClr val="B9396A"/>
      </a:accent4>
      <a:accent5>
        <a:srgbClr val="FBE423"/>
      </a:accent5>
      <a:accent6>
        <a:srgbClr val="000000"/>
      </a:accent6>
      <a:hlink>
        <a:srgbClr val="E14300"/>
      </a:hlink>
      <a:folHlink>
        <a:srgbClr val="E1430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625380A101EA6449710006B56677AB6" ma:contentTypeVersion="6" ma:contentTypeDescription="Luo uusi asiakirja." ma:contentTypeScope="" ma:versionID="7b623352405e4c94f0cc730839132a94">
  <xsd:schema xmlns:xsd="http://www.w3.org/2001/XMLSchema" xmlns:xs="http://www.w3.org/2001/XMLSchema" xmlns:p="http://schemas.microsoft.com/office/2006/metadata/properties" xmlns:ns2="c594d119-6c76-4d48-8ebf-a98949fbeb7b" xmlns:ns3="3dec7bfa-700e-49ce-aac6-e494e93ed33c" targetNamespace="http://schemas.microsoft.com/office/2006/metadata/properties" ma:root="true" ma:fieldsID="4faf8a73aebd560b422eae8ac90c7392" ns2:_="" ns3:_="">
    <xsd:import namespace="c594d119-6c76-4d48-8ebf-a98949fbeb7b"/>
    <xsd:import namespace="3dec7bfa-700e-49ce-aac6-e494e93ed3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4d119-6c76-4d48-8ebf-a98949fbeb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ec7bfa-700e-49ce-aac6-e494e93ed3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94EA2C-3B5F-4C1D-AECB-6F2361130BE8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3dec7bfa-700e-49ce-aac6-e494e93ed33c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c594d119-6c76-4d48-8ebf-a98949fbeb7b"/>
  </ds:schemaRefs>
</ds:datastoreItem>
</file>

<file path=customXml/itemProps2.xml><?xml version="1.0" encoding="utf-8"?>
<ds:datastoreItem xmlns:ds="http://schemas.openxmlformats.org/officeDocument/2006/customXml" ds:itemID="{58BBDE8E-4AEA-4AA3-A506-BF307E05A0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3B38D9-DF51-4163-A318-39C4F625E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4d119-6c76-4d48-8ebf-a98949fbeb7b"/>
    <ds:schemaRef ds:uri="3dec7bfa-700e-49ce-aac6-e494e93ed3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kirjastotfi_ppt</Template>
  <TotalTime>1562</TotalTime>
  <Words>1265</Words>
  <Application>Microsoft Office PowerPoint</Application>
  <PresentationFormat>Näytössä katseltava esitys (16:9)</PresentationFormat>
  <Paragraphs>158</Paragraphs>
  <Slides>21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9" baseType="lpstr">
      <vt:lpstr>Aptos</vt:lpstr>
      <vt:lpstr>Aptos Display</vt:lpstr>
      <vt:lpstr>Arial</vt:lpstr>
      <vt:lpstr>Arial Black</vt:lpstr>
      <vt:lpstr>Calibri</vt:lpstr>
      <vt:lpstr>DejaVu Sans</vt:lpstr>
      <vt:lpstr>Wingdings</vt:lpstr>
      <vt:lpstr>kirjastotfi_ppt</vt:lpstr>
      <vt:lpstr>Yleisten kirjastojen valtakunnallinen  tekoälyosaamisen kehittämishanke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helsingin kaupunginkirjasto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ho</dc:creator>
  <cp:lastModifiedBy>Litmanen-Peitsala Päivi</cp:lastModifiedBy>
  <cp:revision>17</cp:revision>
  <dcterms:created xsi:type="dcterms:W3CDTF">2017-04-05T12:55:05Z</dcterms:created>
  <dcterms:modified xsi:type="dcterms:W3CDTF">2026-06-23T08:04:15Z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5e945f-875f-47b7-87fa-10b3524d17f5_Enabled">
    <vt:lpwstr>true</vt:lpwstr>
  </property>
  <property fmtid="{D5CDD505-2E9C-101B-9397-08002B2CF9AE}" pid="3" name="MSIP_Label_f35e945f-875f-47b7-87fa-10b3524d17f5_SetDate">
    <vt:lpwstr>2026-04-09T12:39:49Z</vt:lpwstr>
  </property>
  <property fmtid="{D5CDD505-2E9C-101B-9397-08002B2CF9AE}" pid="4" name="MSIP_Label_f35e945f-875f-47b7-87fa-10b3524d17f5_Method">
    <vt:lpwstr>Standard</vt:lpwstr>
  </property>
  <property fmtid="{D5CDD505-2E9C-101B-9397-08002B2CF9AE}" pid="5" name="MSIP_Label_f35e945f-875f-47b7-87fa-10b3524d17f5_Name">
    <vt:lpwstr>Julkinen (harkinnanvaraisesti)</vt:lpwstr>
  </property>
  <property fmtid="{D5CDD505-2E9C-101B-9397-08002B2CF9AE}" pid="6" name="MSIP_Label_f35e945f-875f-47b7-87fa-10b3524d17f5_SiteId">
    <vt:lpwstr>3feb6bc1-d722-4726-966c-5b58b64df752</vt:lpwstr>
  </property>
  <property fmtid="{D5CDD505-2E9C-101B-9397-08002B2CF9AE}" pid="7" name="MSIP_Label_f35e945f-875f-47b7-87fa-10b3524d17f5_ActionId">
    <vt:lpwstr>f1887549-d2a1-4388-8b6e-96584c5c934a</vt:lpwstr>
  </property>
  <property fmtid="{D5CDD505-2E9C-101B-9397-08002B2CF9AE}" pid="8" name="MSIP_Label_f35e945f-875f-47b7-87fa-10b3524d17f5_ContentBits">
    <vt:lpwstr>0</vt:lpwstr>
  </property>
  <property fmtid="{D5CDD505-2E9C-101B-9397-08002B2CF9AE}" pid="9" name="MSIP_Label_f35e945f-875f-47b7-87fa-10b3524d17f5_Tag">
    <vt:lpwstr>10, 3, 0, 1</vt:lpwstr>
  </property>
  <property fmtid="{D5CDD505-2E9C-101B-9397-08002B2CF9AE}" pid="10" name="ContentTypeId">
    <vt:lpwstr>0x010100D625380A101EA6449710006B56677AB6</vt:lpwstr>
  </property>
</Properties>
</file>