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4"/>
  </p:sldMasterIdLst>
  <p:notesMasterIdLst>
    <p:notesMasterId r:id="rId8"/>
  </p:notesMasterIdLst>
  <p:handoutMasterIdLst>
    <p:handoutMasterId r:id="rId9"/>
  </p:handoutMasterIdLst>
  <p:sldIdLst>
    <p:sldId id="256" r:id="rId5"/>
    <p:sldId id="258" r:id="rId6"/>
    <p:sldId id="257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500"/>
    <a:srgbClr val="FFB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30" autoAdjust="0"/>
    <p:restoredTop sz="94643"/>
  </p:normalViewPr>
  <p:slideViewPr>
    <p:cSldViewPr>
      <p:cViewPr varScale="1">
        <p:scale>
          <a:sx n="101" d="100"/>
          <a:sy n="101" d="100"/>
        </p:scale>
        <p:origin x="192" y="3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hamäki Saara" userId="S::saara.ihamaki@hel.fi::09ac49a9-9afb-4884-9b55-29a0a2573723" providerId="AD" clId="Web-{10AE96D3-58A7-4342-AE55-7C0D8CDF4AC8}"/>
    <pc:docChg chg="mod">
      <pc:chgData name="Ihamäki Saara" userId="S::saara.ihamaki@hel.fi::09ac49a9-9afb-4884-9b55-29a0a2573723" providerId="AD" clId="Web-{10AE96D3-58A7-4342-AE55-7C0D8CDF4AC8}" dt="2023-12-10T11:35:34.574" v="0" actId="33475"/>
      <pc:docMkLst>
        <pc:docMk/>
      </pc:docMkLst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4D3F1CB-28E6-448D-B284-66840A45A000}" type="datetimeFigureOut">
              <a:rPr lang="fi-FI"/>
              <a:pPr>
                <a:defRPr/>
              </a:pPr>
              <a:t>10.12.2023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193FDAE-8CF7-4A2E-8D12-7D5D8E79F84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08391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EA33A9D-5A19-4047-9016-D98A522EB117}" type="datetimeFigureOut">
              <a:rPr lang="fi-FI"/>
              <a:pPr>
                <a:defRPr/>
              </a:pPr>
              <a:t>10.12.2023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B7607AB-8C13-49CD-99A8-0798599E938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1991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Kansi - musta otsikko, oranssi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3219451"/>
            <a:ext cx="1321594" cy="1021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7148" y="4779170"/>
            <a:ext cx="1449705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3165816"/>
            <a:ext cx="5400600" cy="1404156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500" b="0" cap="none" spc="12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171450"/>
            <a:ext cx="7560840" cy="294036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600" spc="-80" baseline="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853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144001" cy="3634740"/>
          </a:xfrm>
          <a:solidFill>
            <a:schemeClr val="bg1">
              <a:lumMod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286250"/>
            <a:ext cx="8153400" cy="3429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714750"/>
            <a:ext cx="8153400" cy="571500"/>
          </a:xfrm>
        </p:spPr>
        <p:txBody>
          <a:bodyPr anchor="t"/>
          <a:lstStyle>
            <a:lvl1pPr>
              <a:defRPr sz="3200" cap="none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49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cap="none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5154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>
            <a:lvl1pPr>
              <a:defRPr sz="3200" cap="none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29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Kansi - musta otsikko, musta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76256" y="3219451"/>
            <a:ext cx="1321593" cy="1021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7148" y="4779170"/>
            <a:ext cx="1449705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3165816"/>
            <a:ext cx="5400600" cy="1404156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500" b="0" cap="none" spc="12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171450"/>
            <a:ext cx="7560840" cy="294036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600" spc="-80" baseline="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326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Kansi - oranssi otsikko, oranssi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3219451"/>
            <a:ext cx="1321594" cy="1021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7148" y="4779170"/>
            <a:ext cx="1449705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3165816"/>
            <a:ext cx="5400600" cy="1404156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500" b="0" cap="none" spc="12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171450"/>
            <a:ext cx="7560840" cy="294036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600" spc="-80" baseline="0">
                <a:solidFill>
                  <a:schemeClr val="accent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959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cap="none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defTabSz="360000">
              <a:defRPr/>
            </a:lvl1pPr>
            <a:lvl2pPr marL="360000" indent="-180000" defTabSz="180000"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80000" algn="l"/>
                <a:tab pos="360000" algn="l"/>
                <a:tab pos="540000" algn="l"/>
                <a:tab pos="720000" algn="l"/>
                <a:tab pos="900000" algn="l"/>
                <a:tab pos="1080000" algn="l"/>
                <a:tab pos="1260000" algn="l"/>
                <a:tab pos="1440000" algn="l"/>
                <a:tab pos="1620000" algn="l"/>
                <a:tab pos="1800000" algn="l"/>
                <a:tab pos="1980000" algn="l"/>
                <a:tab pos="2160000" algn="l"/>
              </a:tabLst>
              <a:defRPr/>
            </a:lvl2pPr>
            <a:lvl3pPr marL="630000" indent="-180000" defTabSz="180000"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80000" algn="l"/>
                <a:tab pos="360000" algn="l"/>
                <a:tab pos="540000" algn="l"/>
                <a:tab pos="720000" algn="l"/>
                <a:tab pos="900000" algn="l"/>
                <a:tab pos="1080000" algn="l"/>
                <a:tab pos="1260000" algn="l"/>
                <a:tab pos="1440000" algn="l"/>
                <a:tab pos="1620000" algn="l"/>
                <a:tab pos="1800000" algn="l"/>
                <a:tab pos="1980000" algn="l"/>
                <a:tab pos="2160000" algn="l"/>
              </a:tabLst>
              <a:defRPr/>
            </a:lvl3pPr>
            <a:lvl4pPr marL="900000" indent="-180000" defTabSz="180000"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80000" algn="l"/>
                <a:tab pos="360000" algn="l"/>
                <a:tab pos="540000" algn="l"/>
                <a:tab pos="720000" algn="l"/>
                <a:tab pos="900000" algn="l"/>
                <a:tab pos="1080000" algn="l"/>
                <a:tab pos="1260000" algn="l"/>
                <a:tab pos="1440000" algn="l"/>
                <a:tab pos="1620000" algn="l"/>
                <a:tab pos="1800000" algn="l"/>
                <a:tab pos="1980000" algn="l"/>
                <a:tab pos="2160000" algn="l"/>
              </a:tabLst>
              <a:defRPr/>
            </a:lvl4pPr>
            <a:lvl5pPr marL="1170000" indent="-180000" defTabSz="180000"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80000" algn="l"/>
                <a:tab pos="360000" algn="l"/>
                <a:tab pos="540000" algn="l"/>
                <a:tab pos="720000" algn="l"/>
                <a:tab pos="900000" algn="l"/>
                <a:tab pos="1080000" algn="l"/>
                <a:tab pos="1260000" algn="l"/>
                <a:tab pos="1440000" algn="l"/>
                <a:tab pos="1620000" algn="l"/>
                <a:tab pos="1800000" algn="l"/>
                <a:tab pos="1980000" algn="l"/>
                <a:tab pos="2160000" algn="l"/>
              </a:tabLst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951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cap="none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544" y="1181101"/>
            <a:ext cx="4032448" cy="3394472"/>
          </a:xfrm>
        </p:spPr>
        <p:txBody>
          <a:bodyPr/>
          <a:lstStyle>
            <a:lvl1pPr>
              <a:defRPr sz="1600"/>
            </a:lvl1pPr>
            <a:lvl2pPr marL="360000">
              <a:defRPr sz="1600"/>
            </a:lvl2pPr>
            <a:lvl3pPr marL="630000">
              <a:defRPr sz="1600"/>
            </a:lvl3pPr>
            <a:lvl4pPr marL="900000">
              <a:defRPr sz="1600"/>
            </a:lvl4pPr>
            <a:lvl5pPr marL="1170000"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181101"/>
            <a:ext cx="4104456" cy="3394472"/>
          </a:xfrm>
        </p:spPr>
        <p:txBody>
          <a:bodyPr/>
          <a:lstStyle>
            <a:lvl1pPr>
              <a:defRPr sz="1600"/>
            </a:lvl1pPr>
            <a:lvl2pPr marL="360000">
              <a:defRPr sz="1600"/>
            </a:lvl2pPr>
            <a:lvl3pPr marL="630000">
              <a:defRPr sz="1600"/>
            </a:lvl3pPr>
            <a:lvl4pPr marL="900000">
              <a:defRPr sz="1600"/>
            </a:lvl4pPr>
            <a:lvl5pPr marL="1080000"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088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179576"/>
            <a:ext cx="4176464" cy="479822"/>
          </a:xfrm>
        </p:spPr>
        <p:txBody>
          <a:bodyPr anchor="b">
            <a:noAutofit/>
          </a:bodyPr>
          <a:lstStyle>
            <a:lvl1pPr marL="0" indent="0">
              <a:buNone/>
              <a:defRPr sz="16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544" y="1694525"/>
            <a:ext cx="4176464" cy="2880360"/>
          </a:xfrm>
        </p:spPr>
        <p:txBody>
          <a:bodyPr>
            <a:normAutofit/>
          </a:bodyPr>
          <a:lstStyle>
            <a:lvl1pPr>
              <a:defRPr sz="1600"/>
            </a:lvl1pPr>
            <a:lvl2pPr marL="360000">
              <a:defRPr sz="1600"/>
            </a:lvl2pPr>
            <a:lvl3pPr marL="630000">
              <a:defRPr sz="1600"/>
            </a:lvl3pPr>
            <a:lvl4pPr marL="900000">
              <a:defRPr sz="1600"/>
            </a:lvl4pPr>
            <a:lvl5pPr marL="1170000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6016" y="1179576"/>
            <a:ext cx="3960440" cy="479822"/>
          </a:xfrm>
        </p:spPr>
        <p:txBody>
          <a:bodyPr anchor="b">
            <a:noAutofit/>
          </a:bodyPr>
          <a:lstStyle>
            <a:lvl1pPr marL="0" indent="0">
              <a:buNone/>
              <a:defRPr lang="en-US" sz="16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6016" y="1694525"/>
            <a:ext cx="3960440" cy="2880360"/>
          </a:xfrm>
        </p:spPr>
        <p:txBody>
          <a:bodyPr>
            <a:normAutofit/>
          </a:bodyPr>
          <a:lstStyle>
            <a:lvl1pPr>
              <a:defRPr sz="1600"/>
            </a:lvl1pPr>
            <a:lvl2pPr marL="360000">
              <a:defRPr sz="1600"/>
            </a:lvl2pPr>
            <a:lvl3pPr marL="630000">
              <a:defRPr sz="1600"/>
            </a:lvl3pPr>
            <a:lvl4pPr marL="900000">
              <a:defRPr sz="1600"/>
            </a:lvl4pPr>
            <a:lvl5pPr marL="1080000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0" name="Otsikko 9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cap="none" baseline="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29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cap="none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049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52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00150"/>
            <a:ext cx="5111750" cy="3360420"/>
          </a:xfrm>
        </p:spPr>
        <p:txBody>
          <a:bodyPr>
            <a:normAutofit/>
          </a:bodyPr>
          <a:lstStyle>
            <a:lvl1pPr>
              <a:defRPr sz="1600"/>
            </a:lvl1pPr>
            <a:lvl2pPr marL="360000" defTabSz="180000">
              <a:tabLst>
                <a:tab pos="180000" algn="l"/>
                <a:tab pos="360000" algn="l"/>
                <a:tab pos="540000" algn="l"/>
                <a:tab pos="720000" algn="l"/>
                <a:tab pos="900000" algn="l"/>
                <a:tab pos="1080000" algn="l"/>
                <a:tab pos="1260000" algn="l"/>
                <a:tab pos="1440000" algn="l"/>
                <a:tab pos="1620000" algn="l"/>
                <a:tab pos="1800000" algn="l"/>
              </a:tabLst>
              <a:defRPr sz="1600"/>
            </a:lvl2pPr>
            <a:lvl3pPr marL="630000" defTabSz="180000">
              <a:tabLst>
                <a:tab pos="180000" algn="l"/>
                <a:tab pos="360000" algn="l"/>
                <a:tab pos="540000" algn="l"/>
                <a:tab pos="720000" algn="l"/>
                <a:tab pos="900000" algn="l"/>
                <a:tab pos="1080000" algn="l"/>
                <a:tab pos="1260000" algn="l"/>
                <a:tab pos="1440000" algn="l"/>
                <a:tab pos="1620000" algn="l"/>
                <a:tab pos="1800000" algn="l"/>
              </a:tabLst>
              <a:defRPr sz="1600"/>
            </a:lvl3pPr>
            <a:lvl4pPr marL="900000" defTabSz="180000">
              <a:tabLst>
                <a:tab pos="180000" algn="l"/>
                <a:tab pos="360000" algn="l"/>
                <a:tab pos="540000" algn="l"/>
                <a:tab pos="720000" algn="l"/>
                <a:tab pos="900000" algn="l"/>
                <a:tab pos="1080000" algn="l"/>
                <a:tab pos="1260000" algn="l"/>
                <a:tab pos="1440000" algn="l"/>
                <a:tab pos="1620000" algn="l"/>
                <a:tab pos="1800000" algn="l"/>
              </a:tabLst>
              <a:defRPr sz="1600"/>
            </a:lvl4pPr>
            <a:lvl5pPr marL="1170000" defTabSz="180000">
              <a:tabLst>
                <a:tab pos="180000" algn="l"/>
                <a:tab pos="360000" algn="l"/>
                <a:tab pos="540000" algn="l"/>
                <a:tab pos="720000" algn="l"/>
                <a:tab pos="900000" algn="l"/>
                <a:tab pos="1080000" algn="l"/>
                <a:tab pos="1260000" algn="l"/>
                <a:tab pos="1440000" algn="l"/>
                <a:tab pos="1620000" algn="l"/>
                <a:tab pos="1800000" algn="l"/>
              </a:tabLs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200150"/>
            <a:ext cx="3008313" cy="336042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cap="none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71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18488" cy="1028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314451"/>
            <a:ext cx="8218488" cy="3280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  <a:endParaRPr lang="en-US" alt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9389" y="4860131"/>
            <a:ext cx="720725" cy="134541"/>
          </a:xfrm>
          <a:prstGeom prst="rect">
            <a:avLst/>
          </a:prstGeom>
        </p:spPr>
        <p:txBody>
          <a:bodyPr vert="horz" wrap="none" lIns="91440" tIns="0" rIns="91440" bIns="0" rtlCol="0" anchor="ctr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0113" y="4860131"/>
            <a:ext cx="2627312" cy="134541"/>
          </a:xfrm>
          <a:prstGeom prst="rect">
            <a:avLst/>
          </a:prstGeom>
        </p:spPr>
        <p:txBody>
          <a:bodyPr vert="horz" wrap="none" lIns="91440" tIns="0" rIns="91440" bIns="0" rtlCol="0" anchor="ctr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0" name="Kuva 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5653" y="4760120"/>
            <a:ext cx="404622" cy="317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Kuva 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7148" y="4779170"/>
            <a:ext cx="1449705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2" r:id="rId1"/>
    <p:sldLayoutId id="2147483963" r:id="rId2"/>
    <p:sldLayoutId id="2147483964" r:id="rId3"/>
    <p:sldLayoutId id="2147483953" r:id="rId4"/>
    <p:sldLayoutId id="2147483954" r:id="rId5"/>
    <p:sldLayoutId id="2147483955" r:id="rId6"/>
    <p:sldLayoutId id="2147483956" r:id="rId7"/>
    <p:sldLayoutId id="2147483957" r:id="rId8"/>
    <p:sldLayoutId id="2147483958" r:id="rId9"/>
    <p:sldLayoutId id="2147483959" r:id="rId10"/>
    <p:sldLayoutId id="2147483960" r:id="rId11"/>
    <p:sldLayoutId id="2147483961" r:id="rId12"/>
  </p:sldLayoutIdLst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cap="all" spc="-1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itchFamily="34" charset="0"/>
        </a:defRPr>
      </a:lvl9pPr>
    </p:titleStyle>
    <p:bodyStyle>
      <a:lvl1pPr algn="l" defTabSz="358775" rtl="0" eaLnBrk="1" fontAlgn="base" hangingPunct="1">
        <a:spcBef>
          <a:spcPct val="20000"/>
        </a:spcBef>
        <a:spcAft>
          <a:spcPts val="600"/>
        </a:spcAft>
        <a:buFont typeface="Arial" charset="0"/>
        <a:defRPr lang="fi-FI" sz="16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179388" algn="l" defTabSz="358775" rtl="0" eaLnBrk="1" fontAlgn="base" hangingPunct="1">
        <a:spcBef>
          <a:spcPts val="100"/>
        </a:spcBef>
        <a:spcAft>
          <a:spcPct val="0"/>
        </a:spcAft>
        <a:buClr>
          <a:schemeClr val="tx1"/>
        </a:buClr>
        <a:buSzPct val="100000"/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28650" indent="-179388" algn="l" defTabSz="358775" rtl="0" eaLnBrk="1" fontAlgn="base" hangingPunct="1">
        <a:spcBef>
          <a:spcPts val="100"/>
        </a:spcBef>
        <a:spcAft>
          <a:spcPct val="0"/>
        </a:spcAft>
        <a:buClr>
          <a:schemeClr val="tx1"/>
        </a:buClr>
        <a:buSzPct val="100000"/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898525" indent="-179388" algn="l" defTabSz="358775" rtl="0" eaLnBrk="1" fontAlgn="base" hangingPunct="1">
        <a:spcBef>
          <a:spcPts val="100"/>
        </a:spcBef>
        <a:spcAft>
          <a:spcPct val="0"/>
        </a:spcAft>
        <a:buClr>
          <a:schemeClr val="tx1"/>
        </a:buClr>
        <a:buSzPct val="100000"/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69988" indent="-179388" algn="l" defTabSz="358775" rtl="0" eaLnBrk="1" fontAlgn="base" hangingPunct="1">
        <a:spcBef>
          <a:spcPts val="100"/>
        </a:spcBef>
        <a:spcAft>
          <a:spcPct val="0"/>
        </a:spcAft>
        <a:buClr>
          <a:schemeClr val="tx1"/>
        </a:buClr>
        <a:buSzPct val="100000"/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irjastot.fi/pro" TargetMode="External"/><Relationship Id="rId2" Type="http://schemas.openxmlformats.org/officeDocument/2006/relationships/hyperlink" Target="https://www.kirjastot.fi/aktiivisen-kansalaisuuden-tukeminen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irjastot.fi/kirjastot-ja-kehittaminen/kirjastossa-toissa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biblioteken.fi/bibliotekochutveckling/jobbaibibliotek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aotsikko 4">
            <a:extLst>
              <a:ext uri="{FF2B5EF4-FFF2-40B4-BE49-F238E27FC236}">
                <a16:creationId xmlns:a16="http://schemas.microsoft.com/office/drawing/2014/main" id="{424FE120-9CE3-8944-3BE6-0AA5588860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/>
              <a:t>Kirjastot.fi</a:t>
            </a:r>
            <a:r>
              <a:rPr lang="fi-FI" dirty="0"/>
              <a:t> koordinaatioryhmän kokous 8.12.2023</a:t>
            </a:r>
          </a:p>
          <a:p>
            <a:r>
              <a:rPr lang="fi-FI" dirty="0"/>
              <a:t>Päivi Litmanen-Peitsala</a:t>
            </a:r>
          </a:p>
          <a:p>
            <a:r>
              <a:rPr lang="fi-FI" dirty="0" err="1"/>
              <a:t>Kirjastot.fi</a:t>
            </a:r>
            <a:endParaRPr lang="fi-FI" dirty="0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F72CB2DF-C98D-C6CE-AD5E-E9C6B3860A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Uusia sivuja tarjolle</a:t>
            </a:r>
          </a:p>
        </p:txBody>
      </p:sp>
    </p:spTree>
    <p:extLst>
      <p:ext uri="{BB962C8B-B14F-4D97-AF65-F5344CB8AC3E}">
        <p14:creationId xmlns:p14="http://schemas.microsoft.com/office/powerpoint/2010/main" val="3413068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646EC0-BED3-8E5B-4489-14B409BF0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Aktiivisen kansalaisuuden tukeminen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F5B12C0-D74E-569B-6849-CD12C5C3656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sz="1400" dirty="0"/>
              <a:t>Uusi osio </a:t>
            </a:r>
            <a:r>
              <a:rPr lang="fi-FI" sz="1400" dirty="0" err="1"/>
              <a:t>Kirjastot.fi</a:t>
            </a:r>
            <a:r>
              <a:rPr lang="fi-FI" sz="1400" dirty="0"/>
              <a:t>- ja </a:t>
            </a:r>
            <a:r>
              <a:rPr lang="fi-FI" sz="1400" dirty="0" err="1"/>
              <a:t>Biblioteken.fi</a:t>
            </a:r>
            <a:r>
              <a:rPr lang="fi-FI" sz="1400" dirty="0"/>
              <a:t> sivustolle. Nyt jo verkossa perusmateriaali osoitteessa </a:t>
            </a:r>
            <a:r>
              <a:rPr lang="fi-FI" sz="1400" dirty="0">
                <a:hlinkClick r:id="rId2"/>
              </a:rPr>
              <a:t>https://www.kirjastot.fi/aktiivisen-kansalaisuuden-tukeminen</a:t>
            </a:r>
            <a:r>
              <a:rPr lang="fi-FI" sz="1400" dirty="0"/>
              <a:t> </a:t>
            </a:r>
          </a:p>
          <a:p>
            <a:r>
              <a:rPr lang="fi-FI" sz="1400" dirty="0"/>
              <a:t>Kirjastotyöhön liittyvästi yhdenvertaisuutta ja demokratiatyötä koskevia </a:t>
            </a:r>
            <a:r>
              <a:rPr lang="fi-FI" sz="1400" dirty="0" err="1"/>
              <a:t>materiaaleja.Tuotetaan</a:t>
            </a:r>
            <a:r>
              <a:rPr lang="fi-FI" sz="1400" dirty="0"/>
              <a:t> yhdessä </a:t>
            </a:r>
            <a:r>
              <a:rPr lang="fi-FI" sz="1400" dirty="0" err="1"/>
              <a:t>AVI:n</a:t>
            </a:r>
            <a:r>
              <a:rPr lang="fi-FI" sz="1400" dirty="0"/>
              <a:t>, Kirjastoseuran, Kuntaliiton ja kirjastojen kanssa</a:t>
            </a:r>
          </a:p>
          <a:p>
            <a:r>
              <a:rPr lang="fi-FI" sz="1400" dirty="0"/>
              <a:t>Löytyy A-Ö-listasta ja tulee PRO-sivulle osioksi kun E-kirjastohankkeen materiaali siirtyy Kansalliskirjastoon </a:t>
            </a:r>
            <a:r>
              <a:rPr lang="fi-FI" sz="1400" dirty="0">
                <a:hlinkClick r:id="rId3"/>
              </a:rPr>
              <a:t>https://www.kirjastot.fi/pro</a:t>
            </a:r>
            <a:r>
              <a:rPr lang="fi-FI" sz="1400" dirty="0"/>
              <a:t> </a:t>
            </a:r>
          </a:p>
        </p:txBody>
      </p:sp>
      <p:pic>
        <p:nvPicPr>
          <p:cNvPr id="10" name="Sisällön paikkamerkki 9" descr="Aktiivisen kansalaisuuden tukeminen -sivun alasivujen linkkikuvat: Yhdenvertaisuuden periaatteet ja käytännöt sekä Materiaaleja ja koulutuksia demoktatiatyöhön">
            <a:extLst>
              <a:ext uri="{FF2B5EF4-FFF2-40B4-BE49-F238E27FC236}">
                <a16:creationId xmlns:a16="http://schemas.microsoft.com/office/drawing/2014/main" id="{25B7AC2F-1374-F2C0-7D7F-AA2487D3C37E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13" y="1551739"/>
            <a:ext cx="4032250" cy="2652796"/>
          </a:xfrm>
        </p:spPr>
      </p:pic>
    </p:spTree>
    <p:extLst>
      <p:ext uri="{BB962C8B-B14F-4D97-AF65-F5344CB8AC3E}">
        <p14:creationId xmlns:p14="http://schemas.microsoft.com/office/powerpoint/2010/main" val="585905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74BE47A2-37FF-9697-2877-A759A5EEA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Kirjastoalan perusasioiden linkit yhdessä</a:t>
            </a:r>
          </a:p>
        </p:txBody>
      </p:sp>
      <p:pic>
        <p:nvPicPr>
          <p:cNvPr id="8" name="Sisällön paikkamerkki 7">
            <a:extLst>
              <a:ext uri="{FF2B5EF4-FFF2-40B4-BE49-F238E27FC236}">
                <a16:creationId xmlns:a16="http://schemas.microsoft.com/office/drawing/2014/main" id="{07875CE0-60C8-756C-1862-1EB073A2871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13" y="1601258"/>
            <a:ext cx="4032250" cy="2553758"/>
          </a:xfrm>
        </p:spPr>
      </p:pic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FE55469-6DDD-050E-4189-B7AEFDDDA11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err="1"/>
              <a:t>Kirjastot.fi</a:t>
            </a:r>
            <a:r>
              <a:rPr lang="fi-FI" dirty="0"/>
              <a:t>- ja </a:t>
            </a:r>
            <a:r>
              <a:rPr lang="fi-FI" dirty="0" err="1"/>
              <a:t>Biblioteken.fi</a:t>
            </a:r>
            <a:r>
              <a:rPr lang="fi-FI" dirty="0"/>
              <a:t> sivustoilla on osio liitettäväksi kirjastojen introihin, AKE-sivuille yms. alaan perehdytystä varten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hlinkClick r:id="rId3"/>
              </a:rPr>
              <a:t>https://www.kirjastot.fi/kirjastot-ja-kehittaminen/kirjastossa-toissa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hlinkClick r:id="rId4"/>
              </a:rPr>
              <a:t>https://www.biblioteken.fi/bibliotekochutveckling/jobbaibiblioteket</a:t>
            </a:r>
            <a:r>
              <a:rPr lang="fi-FI" dirty="0"/>
              <a:t> </a:t>
            </a:r>
          </a:p>
          <a:p>
            <a:r>
              <a:rPr lang="fi-FI" dirty="0"/>
              <a:t>Oheinen kuva on banneri, jota voi muokata oman sivupohjan kokoon. Saa Päivi Litmanen-</a:t>
            </a:r>
            <a:r>
              <a:rPr lang="fi-FI" dirty="0" err="1"/>
              <a:t>Peitsalalta</a:t>
            </a:r>
            <a:r>
              <a:rPr lang="fi-FI"/>
              <a:t>.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161383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irjastotfi_ppt">
  <a:themeElements>
    <a:clrScheme name="Kifi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FF6500"/>
      </a:accent1>
      <a:accent2>
        <a:srgbClr val="32CABD"/>
      </a:accent2>
      <a:accent3>
        <a:srgbClr val="B1C100"/>
      </a:accent3>
      <a:accent4>
        <a:srgbClr val="B9396A"/>
      </a:accent4>
      <a:accent5>
        <a:srgbClr val="FBE423"/>
      </a:accent5>
      <a:accent6>
        <a:srgbClr val="000000"/>
      </a:accent6>
      <a:hlink>
        <a:srgbClr val="E14300"/>
      </a:hlink>
      <a:folHlink>
        <a:srgbClr val="E14300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625380A101EA6449710006B56677AB6" ma:contentTypeVersion="6" ma:contentTypeDescription="Luo uusi asiakirja." ma:contentTypeScope="" ma:versionID="929b919c062de6e28f109741785f6348">
  <xsd:schema xmlns:xsd="http://www.w3.org/2001/XMLSchema" xmlns:xs="http://www.w3.org/2001/XMLSchema" xmlns:p="http://schemas.microsoft.com/office/2006/metadata/properties" xmlns:ns2="c594d119-6c76-4d48-8ebf-a98949fbeb7b" xmlns:ns3="3dec7bfa-700e-49ce-aac6-e494e93ed33c" targetNamespace="http://schemas.microsoft.com/office/2006/metadata/properties" ma:root="true" ma:fieldsID="eb0ee1831631c93955f034d6026100d6" ns2:_="" ns3:_="">
    <xsd:import namespace="c594d119-6c76-4d48-8ebf-a98949fbeb7b"/>
    <xsd:import namespace="3dec7bfa-700e-49ce-aac6-e494e93ed3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94d119-6c76-4d48-8ebf-a98949fbeb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ec7bfa-700e-49ce-aac6-e494e93ed33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794973D-93DA-4CD7-9D12-98B52B9E716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B5D2BFE-37B1-442A-9CD1-E97CE97B2A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94d119-6c76-4d48-8ebf-a98949fbeb7b"/>
    <ds:schemaRef ds:uri="3dec7bfa-700e-49ce-aac6-e494e93ed3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9B3BC2F-9AD1-4002-8283-8458B547105F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kirjastotfi_ppt</Template>
  <TotalTime>40</TotalTime>
  <Words>144</Words>
  <Application>Microsoft Office PowerPoint</Application>
  <PresentationFormat>Näytössä katseltava esitys (16:9)</PresentationFormat>
  <Paragraphs>13</Paragraphs>
  <Slides>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kirjastotfi_ppt</vt:lpstr>
      <vt:lpstr>Uusia sivuja tarjolle</vt:lpstr>
      <vt:lpstr>Aktiivisen kansalaisuuden tukeminen</vt:lpstr>
      <vt:lpstr>Kirjastoalan perusasioiden linkit yhdessä</vt:lpstr>
    </vt:vector>
  </TitlesOfParts>
  <Company>helsingin kaupunginkirjasto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ho</dc:creator>
  <cp:lastModifiedBy>Litmanen-Peitsala Päivi</cp:lastModifiedBy>
  <cp:revision>8</cp:revision>
  <dcterms:created xsi:type="dcterms:W3CDTF">2017-04-05T12:55:05Z</dcterms:created>
  <dcterms:modified xsi:type="dcterms:W3CDTF">2023-12-10T11:35:34Z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0x010100D625380A101EA6449710006B56677AB6</vt:lpwstr>
  </property>
  <property fmtid="{D5CDD505-2E9C-101B-9397-08002B2CF9AE}" pid="3" name="MSIP_Label_f35e945f-875f-47b7-87fa-10b3524d17f5_Enabled">
    <vt:lpwstr>true</vt:lpwstr>
  </property>
  <property fmtid="{D5CDD505-2E9C-101B-9397-08002B2CF9AE}" pid="4" name="MSIP_Label_f35e945f-875f-47b7-87fa-10b3524d17f5_SetDate">
    <vt:lpwstr>2023-12-10T11:35:34Z</vt:lpwstr>
  </property>
  <property fmtid="{D5CDD505-2E9C-101B-9397-08002B2CF9AE}" pid="5" name="MSIP_Label_f35e945f-875f-47b7-87fa-10b3524d17f5_Method">
    <vt:lpwstr>Standard</vt:lpwstr>
  </property>
  <property fmtid="{D5CDD505-2E9C-101B-9397-08002B2CF9AE}" pid="6" name="MSIP_Label_f35e945f-875f-47b7-87fa-10b3524d17f5_Name">
    <vt:lpwstr>Julkinen (harkinnanvaraisesti)</vt:lpwstr>
  </property>
  <property fmtid="{D5CDD505-2E9C-101B-9397-08002B2CF9AE}" pid="7" name="MSIP_Label_f35e945f-875f-47b7-87fa-10b3524d17f5_SiteId">
    <vt:lpwstr>3feb6bc1-d722-4726-966c-5b58b64df752</vt:lpwstr>
  </property>
  <property fmtid="{D5CDD505-2E9C-101B-9397-08002B2CF9AE}" pid="8" name="MSIP_Label_f35e945f-875f-47b7-87fa-10b3524d17f5_ActionId">
    <vt:lpwstr>c56d1182-1e7a-4024-a88f-0f411006a039</vt:lpwstr>
  </property>
  <property fmtid="{D5CDD505-2E9C-101B-9397-08002B2CF9AE}" pid="9" name="MSIP_Label_f35e945f-875f-47b7-87fa-10b3524d17f5_ContentBits">
    <vt:lpwstr>0</vt:lpwstr>
  </property>
</Properties>
</file>