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11"/>
  </p:notesMasterIdLst>
  <p:sldIdLst>
    <p:sldId id="256" r:id="rId5"/>
    <p:sldId id="262" r:id="rId6"/>
    <p:sldId id="263" r:id="rId7"/>
    <p:sldId id="261" r:id="rId8"/>
    <p:sldId id="257" r:id="rId9"/>
    <p:sldId id="265" r:id="rId1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65E0EC-6FB1-4D8F-8F3A-166A711E63EF}" type="datetimeFigureOut">
              <a:rPr lang="fi-FI" smtClean="0"/>
              <a:t>23.6.2026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E7DAB-E434-4714-BBD5-81336B764E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20831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E7DAB-E434-4714-BBD5-81336B764E57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0390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597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043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56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896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68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96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6/23/2026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604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173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6/23/2026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062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42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305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710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13" r:id="rId6"/>
    <p:sldLayoutId id="2147483709" r:id="rId7"/>
    <p:sldLayoutId id="2147483710" r:id="rId8"/>
    <p:sldLayoutId id="2147483711" r:id="rId9"/>
    <p:sldLayoutId id="2147483712" r:id="rId10"/>
    <p:sldLayoutId id="2147483714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amkit.fi/amk-kirjastotilastot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tt.eduuni.fi/sites/amkit/konsortio/AMKITkonsortion%20viralliset%20dokumentit/AMKIT-konsortion%20strategiat.aspx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19">
            <a:extLst>
              <a:ext uri="{FF2B5EF4-FFF2-40B4-BE49-F238E27FC236}">
                <a16:creationId xmlns:a16="http://schemas.microsoft.com/office/drawing/2014/main" id="{9B65F7F7-2FCE-8F01-53DE-15C39342BE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A5CD1FF-3EBA-458E-4084-B6F569B13B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31821" y="501345"/>
            <a:ext cx="8728364" cy="689279"/>
          </a:xfrm>
        </p:spPr>
        <p:txBody>
          <a:bodyPr>
            <a:normAutofit/>
          </a:bodyPr>
          <a:lstStyle/>
          <a:p>
            <a:r>
              <a:rPr lang="fi-FI" sz="3600"/>
              <a:t>Ajankohtaista AMKIT-konsortiosta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B3FAC21-B98B-B8FB-BE8A-DCC2F4A06F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1821" y="1212692"/>
            <a:ext cx="8728363" cy="418780"/>
          </a:xfrm>
        </p:spPr>
        <p:txBody>
          <a:bodyPr>
            <a:normAutofit/>
          </a:bodyPr>
          <a:lstStyle/>
          <a:p>
            <a:r>
              <a:rPr lang="fi-FI" dirty="0"/>
              <a:t>17.6.2026 Marita Ahola </a:t>
            </a:r>
          </a:p>
        </p:txBody>
      </p:sp>
      <p:pic>
        <p:nvPicPr>
          <p:cNvPr id="5" name="Kuva 4" descr="AMKIT logo.">
            <a:extLst>
              <a:ext uri="{FF2B5EF4-FFF2-40B4-BE49-F238E27FC236}">
                <a16:creationId xmlns:a16="http://schemas.microsoft.com/office/drawing/2014/main" id="{8E53248C-D290-9355-EC0A-637F2F46C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8658" y="3164551"/>
            <a:ext cx="6234684" cy="180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041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7B65277-82C6-6D08-6DCA-4A7DCC3B7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BF7B57C-DF0E-2134-241C-EFF0772CF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3504"/>
            <a:ext cx="5862396" cy="1527048"/>
          </a:xfrm>
        </p:spPr>
        <p:txBody>
          <a:bodyPr anchor="t">
            <a:normAutofit/>
          </a:bodyPr>
          <a:lstStyle/>
          <a:p>
            <a:r>
              <a:rPr lang="fi-FI" dirty="0"/>
              <a:t>Tilastointi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03FC613-E9E7-2EA0-F85A-A59BF0C9A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099" y="1591056"/>
            <a:ext cx="5862396" cy="4096512"/>
          </a:xfrm>
        </p:spPr>
        <p:txBody>
          <a:bodyPr>
            <a:normAutofit/>
          </a:bodyPr>
          <a:lstStyle/>
          <a:p>
            <a:r>
              <a:rPr lang="fi-FI" dirty="0"/>
              <a:t>tilastotietoja kerätty 2002 alkaen. </a:t>
            </a:r>
          </a:p>
          <a:p>
            <a:r>
              <a:rPr lang="fi-FI" dirty="0" err="1"/>
              <a:t>powerBI</a:t>
            </a:r>
            <a:r>
              <a:rPr lang="fi-FI" dirty="0"/>
              <a:t>-työkalulla (SAMK) visuaaliseen muotoon viedyt tilastot alkavat vuodesta 2021 </a:t>
            </a:r>
            <a:r>
              <a:rPr lang="fi-FI" sz="1800" dirty="0">
                <a:hlinkClick r:id="rId2"/>
              </a:rPr>
              <a:t>AMK-kirjastotilastot - AMKIT-kirjastot</a:t>
            </a:r>
            <a:r>
              <a:rPr lang="fi-FI" sz="1800" dirty="0"/>
              <a:t> </a:t>
            </a:r>
          </a:p>
          <a:p>
            <a:r>
              <a:rPr lang="fi-FI" dirty="0"/>
              <a:t>Vuosien 2021-2024 luvuissa puutteita, eikä eri ammattikorkeakoulukirjastojen luvut ole vertailukelpoisia.</a:t>
            </a:r>
          </a:p>
          <a:p>
            <a:r>
              <a:rPr lang="fi-FI" sz="1800" dirty="0"/>
              <a:t>Yhteiskirjastot eivät ole mukana, sis. Yo-kirjastojen tilastoihin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D29B4D3-99C3-8962-D7BE-74D651DE32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1395" y="1295552"/>
            <a:ext cx="4681506" cy="429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892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0D811EF-0389-AA09-5770-33FE4FB85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728405"/>
          </a:xfrm>
        </p:spPr>
        <p:txBody>
          <a:bodyPr/>
          <a:lstStyle/>
          <a:p>
            <a:r>
              <a:rPr lang="fi-FI" dirty="0"/>
              <a:t>Theseus ja PAS</a:t>
            </a:r>
          </a:p>
        </p:txBody>
      </p:sp>
      <p:pic>
        <p:nvPicPr>
          <p:cNvPr id="6" name="Kuvan paikkamerkki 5">
            <a:extLst>
              <a:ext uri="{FF2B5EF4-FFF2-40B4-BE49-F238E27FC236}">
                <a16:creationId xmlns:a16="http://schemas.microsoft.com/office/drawing/2014/main" id="{D2406139-5DE5-6D29-9D53-A2F60AA0FA0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6234" r="26234"/>
          <a:stretch/>
        </p:blipFill>
        <p:spPr>
          <a:prstGeom prst="rect">
            <a:avLst/>
          </a:prstGeom>
        </p:spPr>
      </p:pic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0649FAD-1F92-DD5C-475A-9018026A4B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1286189"/>
            <a:ext cx="3585586" cy="4974586"/>
          </a:xfrm>
        </p:spPr>
        <p:txBody>
          <a:bodyPr/>
          <a:lstStyle/>
          <a:p>
            <a:r>
              <a:rPr lang="fi-FI" sz="2400" dirty="0"/>
              <a:t>Theseuksen pitkäaikaissäilytys on ratkeamassa</a:t>
            </a:r>
          </a:p>
          <a:p>
            <a:r>
              <a:rPr lang="fi-FI" sz="2400" dirty="0"/>
              <a:t>Kolmesta vaihtoehdosta on valittu KK+CSC</a:t>
            </a:r>
          </a:p>
          <a:p>
            <a:r>
              <a:rPr lang="fi-FI" sz="2400" dirty="0"/>
              <a:t>Jokainen AMK tekee oman sopimuksen</a:t>
            </a:r>
          </a:p>
          <a:p>
            <a:r>
              <a:rPr lang="fi-FI" sz="2400" dirty="0"/>
              <a:t>AMK vastaa aineiston sopivuudesta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4196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7B65277-82C6-6D08-6DCA-4A7DCC3B7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3AE72E-833F-CA5D-D821-7373D754B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423" y="323850"/>
            <a:ext cx="5862396" cy="1527048"/>
          </a:xfrm>
        </p:spPr>
        <p:txBody>
          <a:bodyPr anchor="b">
            <a:normAutofit/>
          </a:bodyPr>
          <a:lstStyle/>
          <a:p>
            <a:r>
              <a:rPr lang="fi-FI" sz="3300" dirty="0"/>
              <a:t>AMKIT-konsortion strategia</a:t>
            </a:r>
            <a:br>
              <a:rPr lang="fi-FI" sz="3300" dirty="0"/>
            </a:br>
            <a:r>
              <a:rPr lang="fi-FI" sz="3300" dirty="0"/>
              <a:t>2026–2030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FE8BA1B-167C-9DC0-9854-0BE4F68E9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423" y="1955672"/>
            <a:ext cx="6059648" cy="4502277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fi-FI" b="1" dirty="0"/>
              <a:t>Strategian valmistelun prosessi</a:t>
            </a:r>
          </a:p>
          <a:p>
            <a:pPr marL="0" indent="0">
              <a:lnSpc>
                <a:spcPct val="110000"/>
              </a:lnSpc>
              <a:buNone/>
            </a:pPr>
            <a:endParaRPr lang="fi-FI" sz="1400" b="1" dirty="0"/>
          </a:p>
          <a:p>
            <a:pPr lvl="1">
              <a:lnSpc>
                <a:spcPct val="110000"/>
              </a:lnSpc>
            </a:pPr>
            <a:r>
              <a:rPr lang="fi-FI" sz="1400" dirty="0"/>
              <a:t>Tavoitteena freesaus, ytimekkyys ja visuaalisuus</a:t>
            </a:r>
          </a:p>
          <a:p>
            <a:pPr lvl="2">
              <a:lnSpc>
                <a:spcPct val="110000"/>
              </a:lnSpc>
            </a:pPr>
            <a:r>
              <a:rPr lang="fi-FI" sz="1400" dirty="0"/>
              <a:t>kirjastonjohtajien työpajat 2024, joissa tulevaisuutta ennakoitiin erilaisten skenaarioiden avulla</a:t>
            </a:r>
          </a:p>
          <a:p>
            <a:pPr lvl="2">
              <a:lnSpc>
                <a:spcPct val="110000"/>
              </a:lnSpc>
            </a:pPr>
            <a:r>
              <a:rPr lang="fi-FI" sz="1400" b="0" i="0" dirty="0">
                <a:effectLst/>
              </a:rPr>
              <a:t>AMKIT-verkostoaamupäivä 28.3.25 otsikolla </a:t>
            </a:r>
            <a:r>
              <a:rPr lang="fi-FI" sz="1400" b="0" i="0" dirty="0" err="1">
                <a:effectLst/>
              </a:rPr>
              <a:t>Startegiaa</a:t>
            </a:r>
            <a:r>
              <a:rPr lang="fi-FI" sz="1400" b="0" i="0" dirty="0">
                <a:effectLst/>
              </a:rPr>
              <a:t>! </a:t>
            </a:r>
            <a:r>
              <a:rPr lang="fi-FI" sz="1400" b="0" i="0" dirty="0" err="1">
                <a:effectLst/>
              </a:rPr>
              <a:t>Eikun</a:t>
            </a:r>
            <a:r>
              <a:rPr lang="fi-FI" sz="1400" b="0" i="0" dirty="0">
                <a:effectLst/>
              </a:rPr>
              <a:t> strategiaa!, puhujana </a:t>
            </a:r>
            <a:r>
              <a:rPr lang="en-US" sz="1400" dirty="0"/>
              <a:t>Program Director in MSc </a:t>
            </a:r>
            <a:r>
              <a:rPr lang="en-US" sz="1400" dirty="0" err="1"/>
              <a:t>Programme</a:t>
            </a:r>
            <a:r>
              <a:rPr lang="en-US" sz="1400" dirty="0"/>
              <a:t> Strategic Management in a Changing World, </a:t>
            </a:r>
            <a:r>
              <a:rPr lang="fi-FI" sz="1400" b="0" i="0" dirty="0">
                <a:effectLst/>
              </a:rPr>
              <a:t>Pekka Pälli Aalto yliopistosta  + ajatusten keräilyä yhteiselle </a:t>
            </a:r>
            <a:r>
              <a:rPr lang="fi-FI" sz="1400" b="0" i="0" dirty="0" err="1">
                <a:effectLst/>
              </a:rPr>
              <a:t>padletille</a:t>
            </a:r>
            <a:endParaRPr lang="fi-FI" sz="1400" b="0" i="0" dirty="0">
              <a:effectLst/>
            </a:endParaRPr>
          </a:p>
          <a:p>
            <a:pPr lvl="2">
              <a:lnSpc>
                <a:spcPct val="110000"/>
              </a:lnSpc>
            </a:pPr>
            <a:r>
              <a:rPr lang="fi-FI" sz="1400" dirty="0"/>
              <a:t>k</a:t>
            </a:r>
            <a:r>
              <a:rPr lang="fi-FI" sz="1400" b="0" i="0" dirty="0">
                <a:effectLst/>
              </a:rPr>
              <a:t>eskustelua kirjastonjohtajien </a:t>
            </a:r>
            <a:r>
              <a:rPr lang="fi-FI" sz="1400" dirty="0"/>
              <a:t>kahveilla</a:t>
            </a:r>
          </a:p>
          <a:p>
            <a:pPr lvl="2">
              <a:lnSpc>
                <a:spcPct val="110000"/>
              </a:lnSpc>
            </a:pPr>
            <a:r>
              <a:rPr lang="fi-FI" sz="1400" dirty="0"/>
              <a:t>Fasilitoitu, erilaisia luovia menetelmiä hyödyntävä työpaja huhtikuussa 2025 </a:t>
            </a:r>
            <a:r>
              <a:rPr lang="fi-FI" sz="1400" dirty="0" err="1"/>
              <a:t>XAMKissa</a:t>
            </a:r>
            <a:r>
              <a:rPr lang="fi-FI" sz="1400" dirty="0"/>
              <a:t>. Työpajan taustamateriaalina oli aiemmin kerätty tieto ja ajatukset mm. Merikeskus </a:t>
            </a:r>
            <a:r>
              <a:rPr lang="fi-FI" sz="1400" dirty="0" err="1"/>
              <a:t>Wellamosta</a:t>
            </a:r>
            <a:r>
              <a:rPr lang="fi-FI" sz="1400" dirty="0"/>
              <a:t>. Fasilitoijat jalostivat saatua materiaalia tekoälyn avulla.</a:t>
            </a:r>
          </a:p>
          <a:p>
            <a:pPr lvl="2">
              <a:lnSpc>
                <a:spcPct val="110000"/>
              </a:lnSpc>
            </a:pPr>
            <a:r>
              <a:rPr lang="fi-FI" sz="1400" dirty="0"/>
              <a:t>Kiteytettiin huoneentauluksi </a:t>
            </a:r>
            <a:r>
              <a:rPr lang="fi-FI" sz="1400" dirty="0">
                <a:hlinkClick r:id="rId2"/>
              </a:rPr>
              <a:t>AMKIT-konsortio - AMKIT-konsortion strategiat</a:t>
            </a:r>
            <a:endParaRPr lang="fi-FI" sz="1400" dirty="0"/>
          </a:p>
          <a:p>
            <a:pPr lvl="2">
              <a:lnSpc>
                <a:spcPct val="110000"/>
              </a:lnSpc>
            </a:pPr>
            <a:r>
              <a:rPr lang="fi-FI" sz="1400" dirty="0"/>
              <a:t>Käsitelty syksyn 2025 yleiskokouksessa -&gt; otettu käyttöön</a:t>
            </a:r>
          </a:p>
          <a:p>
            <a:pPr lvl="2">
              <a:lnSpc>
                <a:spcPct val="110000"/>
              </a:lnSpc>
            </a:pPr>
            <a:endParaRPr lang="fi-FI" sz="1400" dirty="0"/>
          </a:p>
          <a:p>
            <a:pPr lvl="2">
              <a:lnSpc>
                <a:spcPct val="110000"/>
              </a:lnSpc>
            </a:pPr>
            <a:endParaRPr lang="fi-FI" sz="1400" dirty="0"/>
          </a:p>
          <a:p>
            <a:pPr lvl="1">
              <a:lnSpc>
                <a:spcPct val="110000"/>
              </a:lnSpc>
            </a:pPr>
            <a:endParaRPr lang="fi-FI" sz="1400" dirty="0"/>
          </a:p>
          <a:p>
            <a:pPr marL="228600" lvl="1" indent="0">
              <a:lnSpc>
                <a:spcPct val="110000"/>
              </a:lnSpc>
              <a:buNone/>
            </a:pPr>
            <a:endParaRPr lang="fi-FI" sz="1400" dirty="0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6096DF25-7BE3-EBBE-8C1F-4FCFD482C6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1395" y="1048561"/>
            <a:ext cx="4681506" cy="478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855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A57B90-B92C-2765-7DEE-ADAF6DEF9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12DA724F-768C-AD84-2C40-AB758CDE56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0" r="1" b="8629"/>
          <a:stretch>
            <a:fillRect/>
          </a:stretch>
        </p:blipFill>
        <p:spPr>
          <a:xfrm>
            <a:off x="1394460" y="419100"/>
            <a:ext cx="9410700" cy="6033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181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6" name="Rectangle 1035">
            <a:extLst>
              <a:ext uri="{FF2B5EF4-FFF2-40B4-BE49-F238E27FC236}">
                <a16:creationId xmlns:a16="http://schemas.microsoft.com/office/drawing/2014/main" id="{5E8D3B17-7638-DFD3-18E4-8A6D6117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3D4E3D9-4870-EE9E-BB70-BE92FB595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8534" y="603504"/>
            <a:ext cx="5916169" cy="106213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AMKIT-KONSORTIO 25 VUOTTA</a:t>
            </a:r>
          </a:p>
        </p:txBody>
      </p:sp>
      <p:pic>
        <p:nvPicPr>
          <p:cNvPr id="1026" name="Picture 2" descr="Eri värisiä ilmapalloja. Taka-alalla lippuketju. Puutarhanäkymä.">
            <a:extLst>
              <a:ext uri="{FF2B5EF4-FFF2-40B4-BE49-F238E27FC236}">
                <a16:creationId xmlns:a16="http://schemas.microsoft.com/office/drawing/2014/main" id="{D0B5EC33-0308-5E64-D759-4FFC51D8B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04" r="26103" b="-1"/>
          <a:stretch>
            <a:fillRect/>
          </a:stretch>
        </p:blipFill>
        <p:spPr bwMode="auto">
          <a:xfrm>
            <a:off x="20" y="10"/>
            <a:ext cx="4910308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E433C3C-7CB4-4FC9-201D-A5CD887D4E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68533" y="1577591"/>
            <a:ext cx="5916169" cy="4731769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Juhlaseminaari</a:t>
            </a:r>
            <a:r>
              <a:rPr lang="en-US" sz="2000" dirty="0"/>
              <a:t> ja </a:t>
            </a:r>
            <a:r>
              <a:rPr lang="en-US" sz="2000" dirty="0" err="1"/>
              <a:t>verkostopäivä</a:t>
            </a:r>
            <a:r>
              <a:rPr lang="en-US" sz="2000" dirty="0"/>
              <a:t> 9.-10.6.2026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Ohjelmassa</a:t>
            </a:r>
            <a:r>
              <a:rPr lang="en-US" sz="2000" dirty="0"/>
              <a:t> </a:t>
            </a:r>
            <a:r>
              <a:rPr lang="en-US" sz="2000" dirty="0" err="1"/>
              <a:t>juhlapuheita</a:t>
            </a:r>
            <a:r>
              <a:rPr lang="en-US" sz="2000" dirty="0"/>
              <a:t>, </a:t>
            </a:r>
            <a:r>
              <a:rPr lang="en-US" sz="2000" dirty="0" err="1"/>
              <a:t>tekoälyä,kestävää</a:t>
            </a:r>
            <a:r>
              <a:rPr lang="en-US" sz="2000" dirty="0"/>
              <a:t> </a:t>
            </a:r>
            <a:r>
              <a:rPr lang="en-US" sz="2000" dirty="0" err="1"/>
              <a:t>kehitystä</a:t>
            </a:r>
            <a:r>
              <a:rPr lang="en-US" sz="2000" dirty="0"/>
              <a:t>, </a:t>
            </a:r>
            <a:r>
              <a:rPr lang="en-US" sz="2000" dirty="0" err="1"/>
              <a:t>informaatiovaikuttamista</a:t>
            </a:r>
            <a:r>
              <a:rPr lang="en-US" sz="2000" dirty="0"/>
              <a:t>, </a:t>
            </a:r>
            <a:r>
              <a:rPr lang="en-US" sz="2000" dirty="0" err="1"/>
              <a:t>työssä</a:t>
            </a:r>
            <a:r>
              <a:rPr lang="en-US" sz="2000" dirty="0"/>
              <a:t> </a:t>
            </a:r>
            <a:r>
              <a:rPr lang="en-US" sz="2000" dirty="0" err="1"/>
              <a:t>jaksamista</a:t>
            </a:r>
            <a:r>
              <a:rPr lang="en-US" sz="2000" dirty="0"/>
              <a:t> </a:t>
            </a:r>
            <a:r>
              <a:rPr lang="en-US" sz="2000" dirty="0" err="1"/>
              <a:t>muutosten</a:t>
            </a:r>
            <a:r>
              <a:rPr lang="en-US" sz="2000" dirty="0"/>
              <a:t> </a:t>
            </a:r>
            <a:r>
              <a:rPr lang="en-US" sz="2000"/>
              <a:t>keskellä, </a:t>
            </a:r>
            <a:r>
              <a:rPr lang="en-US" sz="2000" dirty="0" err="1"/>
              <a:t>iltajuhla</a:t>
            </a:r>
            <a:r>
              <a:rPr lang="en-US" sz="2000" dirty="0"/>
              <a:t> </a:t>
            </a:r>
            <a:r>
              <a:rPr lang="en-US" sz="2000" dirty="0" err="1"/>
              <a:t>Oodissa</a:t>
            </a:r>
            <a:r>
              <a:rPr lang="en-US" sz="2000" dirty="0"/>
              <a:t>, </a:t>
            </a:r>
            <a:r>
              <a:rPr lang="en-US" sz="2000" dirty="0" err="1"/>
              <a:t>työpajoja</a:t>
            </a:r>
            <a:r>
              <a:rPr lang="en-US" sz="2000" dirty="0"/>
              <a:t> </a:t>
            </a:r>
            <a:r>
              <a:rPr lang="en-US" sz="2000" dirty="0" err="1"/>
              <a:t>kestävästä</a:t>
            </a:r>
            <a:r>
              <a:rPr lang="en-US" sz="2000" dirty="0"/>
              <a:t> </a:t>
            </a:r>
            <a:r>
              <a:rPr lang="en-US" sz="2000" dirty="0" err="1"/>
              <a:t>kehityksestä</a:t>
            </a:r>
            <a:r>
              <a:rPr lang="en-US" sz="2000" dirty="0"/>
              <a:t>, e-</a:t>
            </a:r>
            <a:r>
              <a:rPr lang="en-US" sz="2000" dirty="0" err="1"/>
              <a:t>aineistojen</a:t>
            </a:r>
            <a:r>
              <a:rPr lang="en-US" sz="2000" dirty="0"/>
              <a:t> </a:t>
            </a:r>
            <a:r>
              <a:rPr lang="en-US" sz="2000" dirty="0" err="1"/>
              <a:t>saavutettavuudesta</a:t>
            </a:r>
            <a:r>
              <a:rPr lang="en-US" sz="2000" dirty="0"/>
              <a:t>, </a:t>
            </a:r>
            <a:r>
              <a:rPr lang="en-US" sz="2000" dirty="0" err="1"/>
              <a:t>tiedonhakua</a:t>
            </a:r>
            <a:r>
              <a:rPr lang="en-US" sz="2000" dirty="0"/>
              <a:t> </a:t>
            </a:r>
            <a:r>
              <a:rPr lang="en-US" sz="2000" dirty="0" err="1"/>
              <a:t>tekoälyn</a:t>
            </a:r>
            <a:r>
              <a:rPr lang="en-US" sz="2000" dirty="0"/>
              <a:t> </a:t>
            </a:r>
            <a:r>
              <a:rPr lang="en-US" sz="2000" dirty="0" err="1"/>
              <a:t>kanssa</a:t>
            </a:r>
            <a:r>
              <a:rPr lang="en-US" sz="2000" dirty="0"/>
              <a:t> ja </a:t>
            </a:r>
            <a:r>
              <a:rPr lang="en-US" sz="2000" dirty="0" err="1"/>
              <a:t>vääristellyn</a:t>
            </a:r>
            <a:r>
              <a:rPr lang="en-US" sz="2000" dirty="0"/>
              <a:t> </a:t>
            </a:r>
            <a:r>
              <a:rPr lang="en-US" sz="2000" dirty="0" err="1"/>
              <a:t>tiedon</a:t>
            </a:r>
            <a:r>
              <a:rPr lang="en-US" sz="2000" dirty="0"/>
              <a:t> learning café. </a:t>
            </a:r>
            <a:r>
              <a:rPr lang="en-US" sz="2000" dirty="0" err="1"/>
              <a:t>Johtajat</a:t>
            </a:r>
            <a:r>
              <a:rPr lang="en-US" sz="2000" dirty="0"/>
              <a:t> </a:t>
            </a:r>
            <a:r>
              <a:rPr lang="en-US" sz="2000" dirty="0" err="1"/>
              <a:t>pohtivat</a:t>
            </a:r>
            <a:r>
              <a:rPr lang="en-US" sz="2000" dirty="0"/>
              <a:t> AMKIT-</a:t>
            </a:r>
            <a:r>
              <a:rPr lang="en-US" sz="2000" dirty="0" err="1"/>
              <a:t>konsortion</a:t>
            </a:r>
            <a:r>
              <a:rPr lang="en-US" sz="2000" dirty="0"/>
              <a:t> </a:t>
            </a:r>
            <a:r>
              <a:rPr lang="en-US" sz="2000" dirty="0" err="1"/>
              <a:t>tulevaisuutta</a:t>
            </a:r>
            <a:r>
              <a:rPr lang="en-US" sz="2000" dirty="0"/>
              <a:t> </a:t>
            </a:r>
            <a:r>
              <a:rPr lang="en-US" sz="2000" dirty="0" err="1"/>
              <a:t>omassa</a:t>
            </a:r>
            <a:r>
              <a:rPr lang="en-US" sz="2000" dirty="0"/>
              <a:t> </a:t>
            </a:r>
            <a:r>
              <a:rPr lang="en-US" sz="2000" dirty="0" err="1"/>
              <a:t>työpajassaan</a:t>
            </a:r>
            <a:r>
              <a:rPr lang="en-US" sz="2000" dirty="0"/>
              <a:t>.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/>
              <a:t>Ja </a:t>
            </a:r>
            <a:r>
              <a:rPr lang="en-US" sz="2000" dirty="0" err="1"/>
              <a:t>paljon</a:t>
            </a:r>
            <a:r>
              <a:rPr lang="en-US" sz="2000" dirty="0"/>
              <a:t> </a:t>
            </a:r>
            <a:r>
              <a:rPr lang="en-US" sz="2000" dirty="0" err="1"/>
              <a:t>kohtaamisia</a:t>
            </a:r>
            <a:r>
              <a:rPr lang="en-US" sz="2000" dirty="0"/>
              <a:t> &lt;3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452642559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D625380A101EA6449710006B56677AB6" ma:contentTypeVersion="6" ma:contentTypeDescription="Luo uusi asiakirja." ma:contentTypeScope="" ma:versionID="7b623352405e4c94f0cc730839132a94">
  <xsd:schema xmlns:xsd="http://www.w3.org/2001/XMLSchema" xmlns:xs="http://www.w3.org/2001/XMLSchema" xmlns:p="http://schemas.microsoft.com/office/2006/metadata/properties" xmlns:ns2="c594d119-6c76-4d48-8ebf-a98949fbeb7b" xmlns:ns3="3dec7bfa-700e-49ce-aac6-e494e93ed33c" targetNamespace="http://schemas.microsoft.com/office/2006/metadata/properties" ma:root="true" ma:fieldsID="4faf8a73aebd560b422eae8ac90c7392" ns2:_="" ns3:_="">
    <xsd:import namespace="c594d119-6c76-4d48-8ebf-a98949fbeb7b"/>
    <xsd:import namespace="3dec7bfa-700e-49ce-aac6-e494e93ed3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94d119-6c76-4d48-8ebf-a98949fbeb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ec7bfa-700e-49ce-aac6-e494e93ed33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D2797AA-F40F-4DE6-863E-9F5E3C1346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94d119-6c76-4d48-8ebf-a98949fbeb7b"/>
    <ds:schemaRef ds:uri="3dec7bfa-700e-49ce-aac6-e494e93ed3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15966BA-0E39-45B4-9A75-74D1A51DECD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CA5AFCF-B54F-4C2C-935A-890C20860F6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225</Words>
  <Application>Microsoft Office PowerPoint</Application>
  <PresentationFormat>Laajakuva</PresentationFormat>
  <Paragraphs>29</Paragraphs>
  <Slides>6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10" baseType="lpstr">
      <vt:lpstr>Aptos</vt:lpstr>
      <vt:lpstr>Arial</vt:lpstr>
      <vt:lpstr>Neue Haas Grotesk Text Pro</vt:lpstr>
      <vt:lpstr>VanillaVTI</vt:lpstr>
      <vt:lpstr>Ajankohtaista AMKIT-konsortiosta</vt:lpstr>
      <vt:lpstr>Tilastointi</vt:lpstr>
      <vt:lpstr>Theseus ja PAS</vt:lpstr>
      <vt:lpstr>AMKIT-konsortion strategia 2026–2030 </vt:lpstr>
      <vt:lpstr>PowerPoint-esitys</vt:lpstr>
      <vt:lpstr>AMKIT-KONSORTIO 25 VUOTTA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Latvanen, Jaana</dc:creator>
  <cp:lastModifiedBy>Litmanen-Peitsala Päivi</cp:lastModifiedBy>
  <cp:revision>15</cp:revision>
  <dcterms:created xsi:type="dcterms:W3CDTF">2025-06-09T13:38:13Z</dcterms:created>
  <dcterms:modified xsi:type="dcterms:W3CDTF">2026-06-23T08:57:42Z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8f1591-5e65-4406-bb44-4495b14c6a71_Enabled">
    <vt:lpwstr>true</vt:lpwstr>
  </property>
  <property fmtid="{D5CDD505-2E9C-101B-9397-08002B2CF9AE}" pid="3" name="MSIP_Label_2b8f1591-5e65-4406-bb44-4495b14c6a71_SetDate">
    <vt:lpwstr>2026-06-11T08:45:46Z</vt:lpwstr>
  </property>
  <property fmtid="{D5CDD505-2E9C-101B-9397-08002B2CF9AE}" pid="4" name="MSIP_Label_2b8f1591-5e65-4406-bb44-4495b14c6a71_Method">
    <vt:lpwstr>Standard</vt:lpwstr>
  </property>
  <property fmtid="{D5CDD505-2E9C-101B-9397-08002B2CF9AE}" pid="5" name="MSIP_Label_2b8f1591-5e65-4406-bb44-4495b14c6a71_Name">
    <vt:lpwstr>Sisäinen</vt:lpwstr>
  </property>
  <property fmtid="{D5CDD505-2E9C-101B-9397-08002B2CF9AE}" pid="6" name="MSIP_Label_2b8f1591-5e65-4406-bb44-4495b14c6a71_SiteId">
    <vt:lpwstr>ab32bc86-12f2-4b38-b262-c5775982e241</vt:lpwstr>
  </property>
  <property fmtid="{D5CDD505-2E9C-101B-9397-08002B2CF9AE}" pid="7" name="MSIP_Label_2b8f1591-5e65-4406-bb44-4495b14c6a71_ActionId">
    <vt:lpwstr>ac0c613f-695a-4d82-84b1-1236c76679e4</vt:lpwstr>
  </property>
  <property fmtid="{D5CDD505-2E9C-101B-9397-08002B2CF9AE}" pid="8" name="MSIP_Label_2b8f1591-5e65-4406-bb44-4495b14c6a71_ContentBits">
    <vt:lpwstr>0</vt:lpwstr>
  </property>
  <property fmtid="{D5CDD505-2E9C-101B-9397-08002B2CF9AE}" pid="9" name="MSIP_Label_2b8f1591-5e65-4406-bb44-4495b14c6a71_Tag">
    <vt:lpwstr>10, 3, 0, 1</vt:lpwstr>
  </property>
  <property fmtid="{D5CDD505-2E9C-101B-9397-08002B2CF9AE}" pid="10" name="ContentTypeId">
    <vt:lpwstr>0x010100D625380A101EA6449710006B56677AB6</vt:lpwstr>
  </property>
  <property fmtid="{D5CDD505-2E9C-101B-9397-08002B2CF9AE}" pid="11" name="MSIP_Label_f35e945f-875f-47b7-87fa-10b3524d17f5_Enabled">
    <vt:lpwstr>true</vt:lpwstr>
  </property>
  <property fmtid="{D5CDD505-2E9C-101B-9397-08002B2CF9AE}" pid="12" name="MSIP_Label_f35e945f-875f-47b7-87fa-10b3524d17f5_SetDate">
    <vt:lpwstr>2026-06-17T09:47:26Z</vt:lpwstr>
  </property>
  <property fmtid="{D5CDD505-2E9C-101B-9397-08002B2CF9AE}" pid="13" name="MSIP_Label_f35e945f-875f-47b7-87fa-10b3524d17f5_Method">
    <vt:lpwstr>Standard</vt:lpwstr>
  </property>
  <property fmtid="{D5CDD505-2E9C-101B-9397-08002B2CF9AE}" pid="14" name="MSIP_Label_f35e945f-875f-47b7-87fa-10b3524d17f5_Name">
    <vt:lpwstr>Julkinen (harkinnanvaraisesti)</vt:lpwstr>
  </property>
  <property fmtid="{D5CDD505-2E9C-101B-9397-08002B2CF9AE}" pid="15" name="MSIP_Label_f35e945f-875f-47b7-87fa-10b3524d17f5_SiteId">
    <vt:lpwstr>3feb6bc1-d722-4726-966c-5b58b64df752</vt:lpwstr>
  </property>
  <property fmtid="{D5CDD505-2E9C-101B-9397-08002B2CF9AE}" pid="16" name="MSIP_Label_f35e945f-875f-47b7-87fa-10b3524d17f5_ActionId">
    <vt:lpwstr>fbce5931-d57f-4621-908d-d48a73d0ec26</vt:lpwstr>
  </property>
  <property fmtid="{D5CDD505-2E9C-101B-9397-08002B2CF9AE}" pid="17" name="MSIP_Label_f35e945f-875f-47b7-87fa-10b3524d17f5_ContentBits">
    <vt:lpwstr>0</vt:lpwstr>
  </property>
  <property fmtid="{D5CDD505-2E9C-101B-9397-08002B2CF9AE}" pid="18" name="MSIP_Label_f35e945f-875f-47b7-87fa-10b3524d17f5_Tag">
    <vt:lpwstr>10, 3, 0, 2</vt:lpwstr>
  </property>
</Properties>
</file>