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59" r:id="rId3"/>
    <p:sldId id="260"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Lst>
  <p:sldSz cx="9144000" cy="6858000" type="screen4x3"/>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262" autoAdjust="0"/>
  </p:normalViewPr>
  <p:slideViewPr>
    <p:cSldViewPr snapToGrid="0" snapToObjects="1">
      <p:cViewPr varScale="1">
        <p:scale>
          <a:sx n="61" d="100"/>
          <a:sy n="61" d="100"/>
        </p:scale>
        <p:origin x="72" y="3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434F4-FACA-614A-B1AB-11AFCC64B5BE}" type="datetimeFigureOut">
              <a:rPr lang="fi-FI" smtClean="0"/>
              <a:t>8.4.2019</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42000-C09D-7C49-92E4-63744B4CDABF}" type="slidenum">
              <a:rPr lang="fi-FI" smtClean="0"/>
              <a:t>‹#›</a:t>
            </a:fld>
            <a:endParaRPr lang="fi-FI"/>
          </a:p>
        </p:txBody>
      </p:sp>
    </p:spTree>
    <p:extLst>
      <p:ext uri="{BB962C8B-B14F-4D97-AF65-F5344CB8AC3E}">
        <p14:creationId xmlns:p14="http://schemas.microsoft.com/office/powerpoint/2010/main" val="15606359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perustyylejä naps.</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t>
            </a:r>
            <a:endParaRPr lang="fi-FI"/>
          </a:p>
        </p:txBody>
      </p:sp>
      <p:sp>
        <p:nvSpPr>
          <p:cNvPr id="4" name="Päivämäärän paikkamerkki 3"/>
          <p:cNvSpPr>
            <a:spLocks noGrp="1"/>
          </p:cNvSpPr>
          <p:nvPr>
            <p:ph type="dt" sz="half" idx="10"/>
          </p:nvPr>
        </p:nvSpPr>
        <p:spPr/>
        <p:txBody>
          <a:bodyPr/>
          <a:lstStyle/>
          <a:p>
            <a:fld id="{6FFE96B0-0E22-FC42-9C17-EFF36C8CBD61}" type="datetimeFigureOut">
              <a:rPr lang="fi-FI" smtClean="0"/>
              <a:t>8.4.2019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16D7AB0-244B-9443-B9E1-E31419A7A9CF}" type="slidenum">
              <a:rPr lang="fi-FI" smtClean="0"/>
              <a:t>‹#›</a:t>
            </a:fld>
            <a:endParaRPr lang="fi-FI"/>
          </a:p>
        </p:txBody>
      </p:sp>
    </p:spTree>
    <p:extLst>
      <p:ext uri="{BB962C8B-B14F-4D97-AF65-F5344CB8AC3E}">
        <p14:creationId xmlns:p14="http://schemas.microsoft.com/office/powerpoint/2010/main" val="16154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FFE96B0-0E22-FC42-9C17-EFF36C8CBD61}" type="datetimeFigureOut">
              <a:rPr lang="fi-FI" smtClean="0"/>
              <a:t>8.4.2019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16D7AB0-244B-9443-B9E1-E31419A7A9CF}" type="slidenum">
              <a:rPr lang="fi-FI" smtClean="0"/>
              <a:t>‹#›</a:t>
            </a:fld>
            <a:endParaRPr lang="fi-FI"/>
          </a:p>
        </p:txBody>
      </p:sp>
    </p:spTree>
    <p:extLst>
      <p:ext uri="{BB962C8B-B14F-4D97-AF65-F5344CB8AC3E}">
        <p14:creationId xmlns:p14="http://schemas.microsoft.com/office/powerpoint/2010/main" val="348432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8"/>
            <a:ext cx="2057400" cy="5851525"/>
          </a:xfrm>
        </p:spPr>
        <p:txBody>
          <a:bodyPr vert="eaVert"/>
          <a:lstStyle/>
          <a:p>
            <a:r>
              <a:rPr lang="fi-FI" smtClean="0"/>
              <a:t>Muokkaa perustyylejä naps.</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FFE96B0-0E22-FC42-9C17-EFF36C8CBD61}" type="datetimeFigureOut">
              <a:rPr lang="fi-FI" smtClean="0"/>
              <a:t>8.4.2019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16D7AB0-244B-9443-B9E1-E31419A7A9CF}" type="slidenum">
              <a:rPr lang="fi-FI" smtClean="0"/>
              <a:t>‹#›</a:t>
            </a:fld>
            <a:endParaRPr lang="fi-FI"/>
          </a:p>
        </p:txBody>
      </p:sp>
    </p:spTree>
    <p:extLst>
      <p:ext uri="{BB962C8B-B14F-4D97-AF65-F5344CB8AC3E}">
        <p14:creationId xmlns:p14="http://schemas.microsoft.com/office/powerpoint/2010/main" val="270741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FFE96B0-0E22-FC42-9C17-EFF36C8CBD61}" type="datetimeFigureOut">
              <a:rPr lang="fi-FI" smtClean="0"/>
              <a:t>8.4.2019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16D7AB0-244B-9443-B9E1-E31419A7A9CF}" type="slidenum">
              <a:rPr lang="fi-FI" smtClean="0"/>
              <a:t>‹#›</a:t>
            </a:fld>
            <a:endParaRPr lang="fi-FI"/>
          </a:p>
        </p:txBody>
      </p:sp>
    </p:spTree>
    <p:extLst>
      <p:ext uri="{BB962C8B-B14F-4D97-AF65-F5344CB8AC3E}">
        <p14:creationId xmlns:p14="http://schemas.microsoft.com/office/powerpoint/2010/main" val="15641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perustyylejä naps.</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6FFE96B0-0E22-FC42-9C17-EFF36C8CBD61}" type="datetimeFigureOut">
              <a:rPr lang="fi-FI" smtClean="0"/>
              <a:t>8.4.2019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16D7AB0-244B-9443-B9E1-E31419A7A9CF}" type="slidenum">
              <a:rPr lang="fi-FI" smtClean="0"/>
              <a:t>‹#›</a:t>
            </a:fld>
            <a:endParaRPr lang="fi-FI"/>
          </a:p>
        </p:txBody>
      </p:sp>
    </p:spTree>
    <p:extLst>
      <p:ext uri="{BB962C8B-B14F-4D97-AF65-F5344CB8AC3E}">
        <p14:creationId xmlns:p14="http://schemas.microsoft.com/office/powerpoint/2010/main" val="159201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6FFE96B0-0E22-FC42-9C17-EFF36C8CBD61}" type="datetimeFigureOut">
              <a:rPr lang="fi-FI" smtClean="0"/>
              <a:t>8.4.2019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16D7AB0-244B-9443-B9E1-E31419A7A9CF}" type="slidenum">
              <a:rPr lang="fi-FI" smtClean="0"/>
              <a:t>‹#›</a:t>
            </a:fld>
            <a:endParaRPr lang="fi-FI"/>
          </a:p>
        </p:txBody>
      </p:sp>
    </p:spTree>
    <p:extLst>
      <p:ext uri="{BB962C8B-B14F-4D97-AF65-F5344CB8AC3E}">
        <p14:creationId xmlns:p14="http://schemas.microsoft.com/office/powerpoint/2010/main" val="141521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perustyylejä naps.</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6FFE96B0-0E22-FC42-9C17-EFF36C8CBD61}" type="datetimeFigureOut">
              <a:rPr lang="fi-FI" smtClean="0"/>
              <a:t>8.4.2019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916D7AB0-244B-9443-B9E1-E31419A7A9CF}" type="slidenum">
              <a:rPr lang="fi-FI" smtClean="0"/>
              <a:t>‹#›</a:t>
            </a:fld>
            <a:endParaRPr lang="fi-FI"/>
          </a:p>
        </p:txBody>
      </p:sp>
    </p:spTree>
    <p:extLst>
      <p:ext uri="{BB962C8B-B14F-4D97-AF65-F5344CB8AC3E}">
        <p14:creationId xmlns:p14="http://schemas.microsoft.com/office/powerpoint/2010/main" val="165132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Päivämäärän paikkamerkki 2"/>
          <p:cNvSpPr>
            <a:spLocks noGrp="1"/>
          </p:cNvSpPr>
          <p:nvPr>
            <p:ph type="dt" sz="half" idx="10"/>
          </p:nvPr>
        </p:nvSpPr>
        <p:spPr/>
        <p:txBody>
          <a:bodyPr/>
          <a:lstStyle/>
          <a:p>
            <a:fld id="{6FFE96B0-0E22-FC42-9C17-EFF36C8CBD61}" type="datetimeFigureOut">
              <a:rPr lang="fi-FI" smtClean="0"/>
              <a:t>8.4.2019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916D7AB0-244B-9443-B9E1-E31419A7A9CF}" type="slidenum">
              <a:rPr lang="fi-FI" smtClean="0"/>
              <a:t>‹#›</a:t>
            </a:fld>
            <a:endParaRPr lang="fi-FI"/>
          </a:p>
        </p:txBody>
      </p:sp>
    </p:spTree>
    <p:extLst>
      <p:ext uri="{BB962C8B-B14F-4D97-AF65-F5344CB8AC3E}">
        <p14:creationId xmlns:p14="http://schemas.microsoft.com/office/powerpoint/2010/main" val="33711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FFE96B0-0E22-FC42-9C17-EFF36C8CBD61}" type="datetimeFigureOut">
              <a:rPr lang="fi-FI" smtClean="0"/>
              <a:t>8.4.2019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916D7AB0-244B-9443-B9E1-E31419A7A9CF}" type="slidenum">
              <a:rPr lang="fi-FI" smtClean="0"/>
              <a:t>‹#›</a:t>
            </a:fld>
            <a:endParaRPr lang="fi-FI"/>
          </a:p>
        </p:txBody>
      </p:sp>
    </p:spTree>
    <p:extLst>
      <p:ext uri="{BB962C8B-B14F-4D97-AF65-F5344CB8AC3E}">
        <p14:creationId xmlns:p14="http://schemas.microsoft.com/office/powerpoint/2010/main" val="163007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perustyylejä naps.</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6FFE96B0-0E22-FC42-9C17-EFF36C8CBD61}" type="datetimeFigureOut">
              <a:rPr lang="fi-FI" smtClean="0"/>
              <a:t>8.4.2019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16D7AB0-244B-9443-B9E1-E31419A7A9CF}" type="slidenum">
              <a:rPr lang="fi-FI" smtClean="0"/>
              <a:t>‹#›</a:t>
            </a:fld>
            <a:endParaRPr lang="fi-FI"/>
          </a:p>
        </p:txBody>
      </p:sp>
    </p:spTree>
    <p:extLst>
      <p:ext uri="{BB962C8B-B14F-4D97-AF65-F5344CB8AC3E}">
        <p14:creationId xmlns:p14="http://schemas.microsoft.com/office/powerpoint/2010/main" val="2243821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perustyylejä naps.</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6FFE96B0-0E22-FC42-9C17-EFF36C8CBD61}" type="datetimeFigureOut">
              <a:rPr lang="fi-FI" smtClean="0"/>
              <a:t>8.4.2019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16D7AB0-244B-9443-B9E1-E31419A7A9CF}" type="slidenum">
              <a:rPr lang="fi-FI" smtClean="0"/>
              <a:t>‹#›</a:t>
            </a:fld>
            <a:endParaRPr lang="fi-FI"/>
          </a:p>
        </p:txBody>
      </p:sp>
    </p:spTree>
    <p:extLst>
      <p:ext uri="{BB962C8B-B14F-4D97-AF65-F5344CB8AC3E}">
        <p14:creationId xmlns:p14="http://schemas.microsoft.com/office/powerpoint/2010/main" val="322827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perustyylejä naps.</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E96B0-0E22-FC42-9C17-EFF36C8CBD61}" type="datetimeFigureOut">
              <a:rPr lang="fi-FI" smtClean="0"/>
              <a:t>8.4.2019</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D7AB0-244B-9443-B9E1-E31419A7A9CF}" type="slidenum">
              <a:rPr lang="fi-FI" smtClean="0"/>
              <a:t>‹#›</a:t>
            </a:fld>
            <a:endParaRPr lang="fi-FI"/>
          </a:p>
        </p:txBody>
      </p:sp>
    </p:spTree>
    <p:extLst>
      <p:ext uri="{BB962C8B-B14F-4D97-AF65-F5344CB8AC3E}">
        <p14:creationId xmlns:p14="http://schemas.microsoft.com/office/powerpoint/2010/main" val="1397591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kirjasampo.fi/fi/nodesearch"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kirjasampo.fi/fi/coversearch?s=k%C3%A4siraudat&amp;o=title_asc"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kirjastot.fi/kysy/haluaisin-lukea-kotimaisia-romaaneja-joissa?language_content_entity=fi"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kirjasampo.fi/fi/node/4007" TargetMode="External"/><Relationship Id="rId2" Type="http://schemas.openxmlformats.org/officeDocument/2006/relationships/hyperlink" Target="https://www.kirjasampo.fi/kirjahyllyt" TargetMode="External"/><Relationship Id="rId1" Type="http://schemas.openxmlformats.org/officeDocument/2006/relationships/slideLayout" Target="../slideLayouts/slideLayout2.xml"/><Relationship Id="rId4" Type="http://schemas.openxmlformats.org/officeDocument/2006/relationships/hyperlink" Target="https://www.kirjasampo.fi/fi/node/7243"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kirjasampo.fi/fi/palaut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kirjasampo.fi"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irjasampo.fi/fi/kulsa/kauno:person_123175958958794"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kirjasampo.fi/fi/kulsa/kauno:ateos_2247"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kirjasampo.fi/fi/search/kulsa/romaanit%20tehtaa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Kirjasampo – kirjallisuuden </a:t>
            </a:r>
            <a:r>
              <a:rPr lang="fi-FI" dirty="0" smtClean="0"/>
              <a:t>tiedonhaku</a:t>
            </a:r>
            <a:endParaRPr lang="fi-FI" dirty="0"/>
          </a:p>
        </p:txBody>
      </p:sp>
      <p:sp>
        <p:nvSpPr>
          <p:cNvPr id="3" name="Alaotsikko 2"/>
          <p:cNvSpPr>
            <a:spLocks noGrp="1"/>
          </p:cNvSpPr>
          <p:nvPr>
            <p:ph type="subTitle" idx="1"/>
          </p:nvPr>
        </p:nvSpPr>
        <p:spPr>
          <a:xfrm>
            <a:off x="1371600" y="4207480"/>
            <a:ext cx="6400800" cy="1431320"/>
          </a:xfrm>
        </p:spPr>
        <p:txBody>
          <a:bodyPr>
            <a:normAutofit/>
          </a:bodyPr>
          <a:lstStyle/>
          <a:p>
            <a:r>
              <a:rPr lang="fi-FI" sz="2200" dirty="0"/>
              <a:t>Tuomas Aitonurmi</a:t>
            </a:r>
            <a:br>
              <a:rPr lang="fi-FI" sz="2200" dirty="0"/>
            </a:br>
            <a:r>
              <a:rPr lang="fi-FI" sz="2200" dirty="0" smtClean="0"/>
              <a:t>Kysy kirjastonhoitajalta -palvelun 20-vuotistapahtuma</a:t>
            </a:r>
            <a:r>
              <a:rPr lang="fi-FI" sz="2200" dirty="0"/>
              <a:t/>
            </a:r>
            <a:br>
              <a:rPr lang="fi-FI" sz="2200" dirty="0"/>
            </a:br>
            <a:r>
              <a:rPr lang="fi-FI" sz="2200" dirty="0" smtClean="0"/>
              <a:t>Kirjasto Oodi 29.3.2019</a:t>
            </a:r>
            <a:endParaRPr lang="fi-FI" sz="2200" dirty="0"/>
          </a:p>
        </p:txBody>
      </p:sp>
      <p:pic>
        <p:nvPicPr>
          <p:cNvPr id="4" name="Kuva 3" descr="Kirjaston logo"/>
          <p:cNvPicPr>
            <a:picLocks noChangeAspect="1"/>
          </p:cNvPicPr>
          <p:nvPr/>
        </p:nvPicPr>
        <p:blipFill>
          <a:blip r:embed="rId2"/>
          <a:stretch>
            <a:fillRect/>
          </a:stretch>
        </p:blipFill>
        <p:spPr>
          <a:xfrm>
            <a:off x="2159000" y="5727700"/>
            <a:ext cx="4826000" cy="990600"/>
          </a:xfrm>
          <a:prstGeom prst="rect">
            <a:avLst/>
          </a:prstGeom>
        </p:spPr>
      </p:pic>
    </p:spTree>
    <p:extLst>
      <p:ext uri="{BB962C8B-B14F-4D97-AF65-F5344CB8AC3E}">
        <p14:creationId xmlns:p14="http://schemas.microsoft.com/office/powerpoint/2010/main" val="3768618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Artikkelien ja kirjahyllyjen haku</a:t>
            </a:r>
            <a:endParaRPr lang="fi-FI" dirty="0"/>
          </a:p>
        </p:txBody>
      </p:sp>
      <p:pic>
        <p:nvPicPr>
          <p:cNvPr id="4" name="Sisällön paikkamerkki 3" descr="Screen Shot 2019-03-26 at 12.48.18.png Artikkelien ja kirjahyllyjen haku"/>
          <p:cNvPicPr>
            <a:picLocks noGrp="1" noChangeAspect="1"/>
          </p:cNvPicPr>
          <p:nvPr>
            <p:ph idx="1"/>
          </p:nvPr>
        </p:nvPicPr>
        <p:blipFill>
          <a:blip r:embed="rId2">
            <a:extLst>
              <a:ext uri="{28A0092B-C50C-407E-A947-70E740481C1C}">
                <a14:useLocalDpi xmlns:a14="http://schemas.microsoft.com/office/drawing/2010/main" val="0"/>
              </a:ext>
            </a:extLst>
          </a:blip>
          <a:srcRect l="-5403" r="-5403"/>
          <a:stretch>
            <a:fillRect/>
          </a:stretch>
        </p:blipFill>
        <p:spPr>
          <a:xfrm>
            <a:off x="256585" y="1600199"/>
            <a:ext cx="8626758" cy="4744385"/>
          </a:xfrm>
        </p:spPr>
      </p:pic>
      <p:sp>
        <p:nvSpPr>
          <p:cNvPr id="5" name="Alatunnisteen paikkamerkki 4"/>
          <p:cNvSpPr>
            <a:spLocks noGrp="1"/>
          </p:cNvSpPr>
          <p:nvPr>
            <p:ph type="ftr" sz="quarter" idx="11"/>
          </p:nvPr>
        </p:nvSpPr>
        <p:spPr>
          <a:xfrm>
            <a:off x="1513844" y="6356350"/>
            <a:ext cx="6119520" cy="365125"/>
          </a:xfrm>
        </p:spPr>
        <p:txBody>
          <a:bodyPr/>
          <a:lstStyle/>
          <a:p>
            <a:r>
              <a:rPr lang="fi-FI" sz="1000" dirty="0" smtClean="0"/>
              <a:t>Lähde: </a:t>
            </a:r>
            <a:r>
              <a:rPr lang="fi-FI" sz="1000" dirty="0" smtClean="0">
                <a:hlinkClick r:id="rId3"/>
              </a:rPr>
              <a:t>https://www.kirjasampo.fi/fi/nodesearch</a:t>
            </a:r>
            <a:r>
              <a:rPr lang="fi-FI" sz="1000" dirty="0"/>
              <a:t>,</a:t>
            </a:r>
            <a:r>
              <a:rPr lang="fi-FI" sz="1000" dirty="0" smtClean="0"/>
              <a:t> tehty haku "ilmastonmuutos", viitattu 26.3.2019</a:t>
            </a:r>
            <a:endParaRPr lang="fi-FI" sz="1000" dirty="0"/>
          </a:p>
        </p:txBody>
      </p:sp>
    </p:spTree>
    <p:extLst>
      <p:ext uri="{BB962C8B-B14F-4D97-AF65-F5344CB8AC3E}">
        <p14:creationId xmlns:p14="http://schemas.microsoft.com/office/powerpoint/2010/main" val="2262877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Kansikuvahaku</a:t>
            </a:r>
            <a:endParaRPr lang="fi-FI" dirty="0"/>
          </a:p>
        </p:txBody>
      </p:sp>
      <p:pic>
        <p:nvPicPr>
          <p:cNvPr id="4" name="Sisällön paikkamerkki 3" descr="Screen Shot 2019-03-26 at 12.52.31.png Kansikuvahaku"/>
          <p:cNvPicPr>
            <a:picLocks noGrp="1" noChangeAspect="1"/>
          </p:cNvPicPr>
          <p:nvPr>
            <p:ph idx="1"/>
          </p:nvPr>
        </p:nvPicPr>
        <p:blipFill>
          <a:blip r:embed="rId2">
            <a:extLst>
              <a:ext uri="{28A0092B-C50C-407E-A947-70E740481C1C}">
                <a14:useLocalDpi xmlns:a14="http://schemas.microsoft.com/office/drawing/2010/main" val="0"/>
              </a:ext>
            </a:extLst>
          </a:blip>
          <a:srcRect l="-19054" r="-19054"/>
          <a:stretch>
            <a:fillRect/>
          </a:stretch>
        </p:blipFill>
        <p:spPr>
          <a:xfrm>
            <a:off x="269413" y="1532990"/>
            <a:ext cx="8608381" cy="4734278"/>
          </a:xfrm>
        </p:spPr>
      </p:pic>
      <p:sp>
        <p:nvSpPr>
          <p:cNvPr id="5" name="Alatunnisteen paikkamerkki 4"/>
          <p:cNvSpPr>
            <a:spLocks noGrp="1"/>
          </p:cNvSpPr>
          <p:nvPr>
            <p:ph type="ftr" sz="quarter" idx="11"/>
          </p:nvPr>
        </p:nvSpPr>
        <p:spPr>
          <a:xfrm>
            <a:off x="885213" y="6356350"/>
            <a:ext cx="7222829" cy="365125"/>
          </a:xfrm>
        </p:spPr>
        <p:txBody>
          <a:bodyPr/>
          <a:lstStyle/>
          <a:p>
            <a:r>
              <a:rPr lang="fi-FI" sz="1000" dirty="0" smtClean="0"/>
              <a:t>Lähde: </a:t>
            </a:r>
            <a:r>
              <a:rPr lang="fi-FI" sz="1000" dirty="0" smtClean="0">
                <a:hlinkClick r:id="rId3"/>
              </a:rPr>
              <a:t>https://www.kirjasampo.fi/fi/coversearch?s=k%C3%A4siraudat&amp;o=title_asc</a:t>
            </a:r>
            <a:r>
              <a:rPr lang="fi-FI" sz="1000" dirty="0"/>
              <a:t>,</a:t>
            </a:r>
            <a:r>
              <a:rPr lang="fi-FI" sz="1000" dirty="0" smtClean="0"/>
              <a:t> viitattu 26.3.2019</a:t>
            </a:r>
            <a:endParaRPr lang="fi-FI" sz="1000" dirty="0"/>
          </a:p>
        </p:txBody>
      </p:sp>
    </p:spTree>
    <p:extLst>
      <p:ext uri="{BB962C8B-B14F-4D97-AF65-F5344CB8AC3E}">
        <p14:creationId xmlns:p14="http://schemas.microsoft.com/office/powerpoint/2010/main" val="808062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Esimerkkikysymys 1</a:t>
            </a:r>
            <a:endParaRPr lang="fi-FI" dirty="0"/>
          </a:p>
        </p:txBody>
      </p:sp>
      <p:pic>
        <p:nvPicPr>
          <p:cNvPr id="4" name="Sisällön paikkamerkki 3" descr="Screen Shot 2019-03-26 at 13.01.18.png Esimerkki Kysy kirjastonhoitajalta -kysymys ja vastaus"/>
          <p:cNvPicPr>
            <a:picLocks noGrp="1" noChangeAspect="1"/>
          </p:cNvPicPr>
          <p:nvPr>
            <p:ph idx="1"/>
          </p:nvPr>
        </p:nvPicPr>
        <p:blipFill>
          <a:blip r:embed="rId2">
            <a:extLst>
              <a:ext uri="{28A0092B-C50C-407E-A947-70E740481C1C}">
                <a14:useLocalDpi xmlns:a14="http://schemas.microsoft.com/office/drawing/2010/main" val="0"/>
              </a:ext>
            </a:extLst>
          </a:blip>
          <a:srcRect l="-22101" r="-22101"/>
          <a:stretch>
            <a:fillRect/>
          </a:stretch>
        </p:blipFill>
        <p:spPr>
          <a:xfrm>
            <a:off x="252095" y="1417638"/>
            <a:ext cx="8561554" cy="4708525"/>
          </a:xfrm>
        </p:spPr>
      </p:pic>
      <p:sp>
        <p:nvSpPr>
          <p:cNvPr id="5" name="Alatunnisteen paikkamerkki 4"/>
          <p:cNvSpPr>
            <a:spLocks noGrp="1"/>
          </p:cNvSpPr>
          <p:nvPr>
            <p:ph type="ftr" sz="quarter" idx="11"/>
          </p:nvPr>
        </p:nvSpPr>
        <p:spPr>
          <a:xfrm>
            <a:off x="859555" y="6356350"/>
            <a:ext cx="7351122" cy="365125"/>
          </a:xfrm>
        </p:spPr>
        <p:txBody>
          <a:bodyPr/>
          <a:lstStyle/>
          <a:p>
            <a:r>
              <a:rPr lang="fi-FI" sz="1000" dirty="0" smtClean="0"/>
              <a:t>Lähde: </a:t>
            </a:r>
            <a:r>
              <a:rPr lang="fi-FI" sz="1000" dirty="0" smtClean="0">
                <a:hlinkClick r:id="rId3"/>
              </a:rPr>
              <a:t>https://www.kirjastot.fi/kysy/haluaisin-lukea-kotimaisia-romaaneja-joissa?language_content_entity=fi</a:t>
            </a:r>
            <a:r>
              <a:rPr lang="fi-FI" sz="1000" dirty="0"/>
              <a:t>,</a:t>
            </a:r>
            <a:r>
              <a:rPr lang="fi-FI" sz="1000" dirty="0" smtClean="0"/>
              <a:t> viitattu 26.3.2019</a:t>
            </a:r>
            <a:endParaRPr lang="fi-FI" sz="1000" dirty="0"/>
          </a:p>
        </p:txBody>
      </p:sp>
    </p:spTree>
    <p:extLst>
      <p:ext uri="{BB962C8B-B14F-4D97-AF65-F5344CB8AC3E}">
        <p14:creationId xmlns:p14="http://schemas.microsoft.com/office/powerpoint/2010/main" val="2383793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Esimerkkikysymys 1</a:t>
            </a:r>
            <a:endParaRPr lang="fi-FI" dirty="0"/>
          </a:p>
        </p:txBody>
      </p:sp>
      <p:sp>
        <p:nvSpPr>
          <p:cNvPr id="3" name="Sisällön paikkamerkki 2"/>
          <p:cNvSpPr>
            <a:spLocks noGrp="1"/>
          </p:cNvSpPr>
          <p:nvPr>
            <p:ph idx="1"/>
          </p:nvPr>
        </p:nvSpPr>
        <p:spPr>
          <a:xfrm>
            <a:off x="457200" y="1600200"/>
            <a:ext cx="8229600" cy="4954746"/>
          </a:xfrm>
        </p:spPr>
        <p:txBody>
          <a:bodyPr>
            <a:normAutofit/>
          </a:bodyPr>
          <a:lstStyle/>
          <a:p>
            <a:r>
              <a:rPr lang="fi-FI" sz="2800" dirty="0" smtClean="0"/>
              <a:t>Hyvä, että vastaukseen on lisätty suora linkki Kirjasammon hakutulokseen</a:t>
            </a:r>
          </a:p>
          <a:p>
            <a:r>
              <a:rPr lang="fi-FI" sz="2800" dirty="0" smtClean="0"/>
              <a:t>Toisin kuin vastauksessa mainittiin, Kirjasammosta löytyy myös saatavuustietoja: teostietosivun oikeassa laidassa kohtaan ”Teos kirjastoissa” voi valita oman kuntansa tai alueellisen verkkokirjastonsa nimen, jonka jälkeen teoksen saatavuustiedot haetaan automaattisesti, ja niitä klikkaamalla pääsee omaan verkkokirjastoon esim. tekemään varauksen</a:t>
            </a:r>
            <a:endParaRPr lang="fi-FI" sz="2800" dirty="0"/>
          </a:p>
        </p:txBody>
      </p:sp>
    </p:spTree>
    <p:extLst>
      <p:ext uri="{BB962C8B-B14F-4D97-AF65-F5344CB8AC3E}">
        <p14:creationId xmlns:p14="http://schemas.microsoft.com/office/powerpoint/2010/main" val="2630808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Esimerkkikysymys 2</a:t>
            </a:r>
            <a:endParaRPr lang="fi-FI" dirty="0"/>
          </a:p>
        </p:txBody>
      </p:sp>
      <p:pic>
        <p:nvPicPr>
          <p:cNvPr id="4" name="Sisällön paikkamerkki 3" descr="Screen Shot 2019-03-26 at 13.17.59.png Esimerkki Kysy kirjastonhoitajalta -kysymys ja vastaus"/>
          <p:cNvPicPr>
            <a:picLocks noGrp="1" noChangeAspect="1"/>
          </p:cNvPicPr>
          <p:nvPr>
            <p:ph idx="1"/>
          </p:nvPr>
        </p:nvPicPr>
        <p:blipFill>
          <a:blip r:embed="rId2">
            <a:extLst>
              <a:ext uri="{28A0092B-C50C-407E-A947-70E740481C1C}">
                <a14:useLocalDpi xmlns:a14="http://schemas.microsoft.com/office/drawing/2010/main" val="0"/>
              </a:ext>
            </a:extLst>
          </a:blip>
          <a:srcRect l="-59703" r="-59703"/>
          <a:stretch>
            <a:fillRect/>
          </a:stretch>
        </p:blipFill>
        <p:spPr>
          <a:xfrm>
            <a:off x="101652" y="1417638"/>
            <a:ext cx="8991343" cy="4944893"/>
          </a:xfrm>
        </p:spPr>
      </p:pic>
    </p:spTree>
    <p:extLst>
      <p:ext uri="{BB962C8B-B14F-4D97-AF65-F5344CB8AC3E}">
        <p14:creationId xmlns:p14="http://schemas.microsoft.com/office/powerpoint/2010/main" val="1612605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Esimerkkikysymys 2</a:t>
            </a:r>
            <a:endParaRPr lang="fi-FI" dirty="0"/>
          </a:p>
        </p:txBody>
      </p:sp>
      <p:sp>
        <p:nvSpPr>
          <p:cNvPr id="3" name="Sisällön paikkamerkki 2"/>
          <p:cNvSpPr>
            <a:spLocks noGrp="1"/>
          </p:cNvSpPr>
          <p:nvPr>
            <p:ph idx="1"/>
          </p:nvPr>
        </p:nvSpPr>
        <p:spPr/>
        <p:txBody>
          <a:bodyPr>
            <a:normAutofit/>
          </a:bodyPr>
          <a:lstStyle/>
          <a:p>
            <a:r>
              <a:rPr lang="fi-FI" sz="2800" dirty="0" smtClean="0"/>
              <a:t>Hyvä, että vastauksessa on täydennetty paikallisen verkkokirjaston hakutuloksia Kirjasammon haulla – kun vastataan myös valtakunnalliseen näkymään, on hyvä muistaa, että Kirjasammosta voi löytyä tietystä aiheesta paljon lisää teoksia, joita ei omassa kannassa enää ole</a:t>
            </a:r>
            <a:endParaRPr lang="fi-FI" sz="2800" dirty="0"/>
          </a:p>
        </p:txBody>
      </p:sp>
    </p:spTree>
    <p:extLst>
      <p:ext uri="{BB962C8B-B14F-4D97-AF65-F5344CB8AC3E}">
        <p14:creationId xmlns:p14="http://schemas.microsoft.com/office/powerpoint/2010/main" val="2033338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Huomioita</a:t>
            </a:r>
            <a:endParaRPr lang="fi-FI" dirty="0"/>
          </a:p>
        </p:txBody>
      </p:sp>
      <p:sp>
        <p:nvSpPr>
          <p:cNvPr id="3" name="Sisällön paikkamerkki 2"/>
          <p:cNvSpPr>
            <a:spLocks noGrp="1"/>
          </p:cNvSpPr>
          <p:nvPr>
            <p:ph idx="1"/>
          </p:nvPr>
        </p:nvSpPr>
        <p:spPr>
          <a:xfrm>
            <a:off x="346388" y="1600200"/>
            <a:ext cx="8480090" cy="5031712"/>
          </a:xfrm>
        </p:spPr>
        <p:txBody>
          <a:bodyPr>
            <a:noAutofit/>
          </a:bodyPr>
          <a:lstStyle/>
          <a:p>
            <a:r>
              <a:rPr lang="fi-FI" sz="2200" dirty="0" smtClean="0"/>
              <a:t>Usein näkee kirjallisuusvastauksia, joissa on mainittu teoksia tai tekijöitä, mutta ei ole annettu yhtään lisätietolinkkiä. On ymmärrettävää, että jos vastauksessa on pitkä lista, ei kaikkia jaksa linkittää, mutta lyhyemmissä vastauksessa lisätietolinkit auttaisivat varmasti hakukoneiden kautta vastauksiin päätyvää tiedonhakijaa.</a:t>
            </a:r>
          </a:p>
          <a:p>
            <a:r>
              <a:rPr lang="fi-FI" sz="2200" dirty="0" smtClean="0"/>
              <a:t>Kirjasammon kirjahyllyjä </a:t>
            </a:r>
            <a:br>
              <a:rPr lang="fi-FI" sz="2200" dirty="0" smtClean="0"/>
            </a:br>
            <a:r>
              <a:rPr lang="fi-FI" sz="2200" dirty="0" smtClean="0"/>
              <a:t>(</a:t>
            </a:r>
            <a:r>
              <a:rPr lang="fi-FI" sz="2200" dirty="0" smtClean="0">
                <a:hlinkClick r:id="rId2"/>
              </a:rPr>
              <a:t>https://www.kirjasampo.fi/kirjahyllyt</a:t>
            </a:r>
            <a:r>
              <a:rPr lang="fi-FI" sz="2200" dirty="0" smtClean="0"/>
              <a:t>) kannattaa hyödyntää vinkkilistoja etsiessä, hyllyjä on järjestelty myös aiheen ja ikäkausien mukaan.</a:t>
            </a:r>
          </a:p>
          <a:p>
            <a:pPr>
              <a:buFontTx/>
              <a:buChar char="-"/>
            </a:pPr>
            <a:r>
              <a:rPr lang="fi-FI" sz="2200" dirty="0" smtClean="0"/>
              <a:t>Aikuisten kirjallisuuden hyllyt: </a:t>
            </a:r>
            <a:r>
              <a:rPr lang="fi-FI" sz="2200" dirty="0" smtClean="0">
                <a:hlinkClick r:id="rId3"/>
              </a:rPr>
              <a:t>https://www.kirjasampo.fi/fi/node/4007</a:t>
            </a:r>
            <a:endParaRPr lang="fi-FI" sz="2200" dirty="0" smtClean="0"/>
          </a:p>
          <a:p>
            <a:pPr>
              <a:buFontTx/>
              <a:buChar char="-"/>
            </a:pPr>
            <a:r>
              <a:rPr lang="fi-FI" sz="2200" dirty="0" smtClean="0"/>
              <a:t>Lasten- ja nuortenkirjallisuuden hyllyt:</a:t>
            </a:r>
            <a:r>
              <a:rPr lang="fi-FI" sz="2200" dirty="0" smtClean="0">
                <a:hlinkClick r:id="rId4"/>
              </a:rPr>
              <a:t>https://www.kirjasampo.fi/fi/node/7243</a:t>
            </a:r>
            <a:r>
              <a:rPr lang="fi-FI" sz="2200" dirty="0" smtClean="0"/>
              <a:t> </a:t>
            </a:r>
            <a:endParaRPr lang="fi-FI" sz="2200" dirty="0"/>
          </a:p>
        </p:txBody>
      </p:sp>
    </p:spTree>
    <p:extLst>
      <p:ext uri="{BB962C8B-B14F-4D97-AF65-F5344CB8AC3E}">
        <p14:creationId xmlns:p14="http://schemas.microsoft.com/office/powerpoint/2010/main" val="2660651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59E22C-C866-7E4E-AC6A-527CDCED2944}"/>
              </a:ext>
            </a:extLst>
          </p:cNvPr>
          <p:cNvSpPr>
            <a:spLocks noGrp="1"/>
          </p:cNvSpPr>
          <p:nvPr>
            <p:ph type="title"/>
          </p:nvPr>
        </p:nvSpPr>
        <p:spPr/>
        <p:txBody>
          <a:bodyPr>
            <a:normAutofit fontScale="90000"/>
          </a:bodyPr>
          <a:lstStyle/>
          <a:p>
            <a:r>
              <a:rPr lang="fi-FI" dirty="0"/>
              <a:t>Kysymyksiä, kommentteja, palautetta</a:t>
            </a:r>
          </a:p>
        </p:txBody>
      </p:sp>
      <p:sp>
        <p:nvSpPr>
          <p:cNvPr id="3" name="Sisällön paikkamerkki 2">
            <a:extLst>
              <a:ext uri="{FF2B5EF4-FFF2-40B4-BE49-F238E27FC236}">
                <a16:creationId xmlns:a16="http://schemas.microsoft.com/office/drawing/2014/main" id="{527A0931-B206-DC4D-9254-E36806DB6351}"/>
              </a:ext>
            </a:extLst>
          </p:cNvPr>
          <p:cNvSpPr>
            <a:spLocks noGrp="1"/>
          </p:cNvSpPr>
          <p:nvPr>
            <p:ph idx="1"/>
          </p:nvPr>
        </p:nvSpPr>
        <p:spPr>
          <a:xfrm>
            <a:off x="457200" y="2116015"/>
            <a:ext cx="8229600" cy="4525963"/>
          </a:xfrm>
        </p:spPr>
        <p:txBody>
          <a:bodyPr>
            <a:normAutofit/>
          </a:bodyPr>
          <a:lstStyle/>
          <a:p>
            <a:pPr marL="0" indent="0" algn="ctr">
              <a:buNone/>
            </a:pPr>
            <a:r>
              <a:rPr lang="fi-FI" sz="2400" dirty="0"/>
              <a:t>Tuomas Aitonurmi</a:t>
            </a:r>
          </a:p>
          <a:p>
            <a:pPr marL="0" indent="0" algn="ctr">
              <a:buNone/>
            </a:pPr>
            <a:r>
              <a:rPr lang="fi-FI" sz="2000" dirty="0"/>
              <a:t>Informaatikko ja toimittaja</a:t>
            </a:r>
          </a:p>
          <a:p>
            <a:pPr marL="0" indent="0" algn="ctr">
              <a:buNone/>
            </a:pPr>
            <a:r>
              <a:rPr lang="fi-FI" sz="2000" dirty="0"/>
              <a:t>Kirjasampo</a:t>
            </a:r>
          </a:p>
          <a:p>
            <a:pPr marL="0" indent="0" algn="ctr">
              <a:buNone/>
            </a:pPr>
            <a:r>
              <a:rPr lang="fi-FI" sz="2000" dirty="0"/>
              <a:t>Valtakunnalliset kehittämispalvelut</a:t>
            </a:r>
          </a:p>
          <a:p>
            <a:pPr marL="0" indent="0" algn="ctr">
              <a:buNone/>
            </a:pPr>
            <a:r>
              <a:rPr lang="fi-FI" sz="2000" dirty="0"/>
              <a:t>Helsingin kaupunginkirjasto</a:t>
            </a:r>
          </a:p>
          <a:p>
            <a:pPr marL="0" indent="0" algn="ctr">
              <a:buNone/>
            </a:pPr>
            <a:endParaRPr lang="fi-FI" sz="2400" dirty="0"/>
          </a:p>
          <a:p>
            <a:pPr marL="0" indent="0" algn="ctr">
              <a:buNone/>
            </a:pPr>
            <a:r>
              <a:rPr lang="fi-FI" sz="2400" dirty="0" err="1"/>
              <a:t>tuomas.aitonurmi@kirjastot.fi</a:t>
            </a:r>
            <a:endParaRPr lang="fi-FI" sz="2400" dirty="0"/>
          </a:p>
          <a:p>
            <a:pPr marL="0" indent="0" algn="ctr">
              <a:buNone/>
            </a:pPr>
            <a:r>
              <a:rPr lang="fi-FI" sz="2400" dirty="0"/>
              <a:t>040-5471431</a:t>
            </a:r>
          </a:p>
          <a:p>
            <a:pPr marL="0" indent="0" algn="ctr">
              <a:buNone/>
            </a:pPr>
            <a:endParaRPr lang="fi-FI" sz="2400" dirty="0"/>
          </a:p>
          <a:p>
            <a:pPr marL="0" indent="0" algn="ctr">
              <a:buNone/>
            </a:pPr>
            <a:r>
              <a:rPr lang="fi-FI" sz="2400" dirty="0">
                <a:hlinkClick r:id="rId2"/>
              </a:rPr>
              <a:t>https://www.kirjasampo.fi/fi/palaute</a:t>
            </a:r>
            <a:r>
              <a:rPr lang="fi-FI" sz="2400" dirty="0"/>
              <a:t> </a:t>
            </a:r>
          </a:p>
          <a:p>
            <a:pPr marL="0" indent="0">
              <a:buNone/>
            </a:pPr>
            <a:endParaRPr lang="fi-FI" dirty="0"/>
          </a:p>
        </p:txBody>
      </p:sp>
    </p:spTree>
    <p:extLst>
      <p:ext uri="{BB962C8B-B14F-4D97-AF65-F5344CB8AC3E}">
        <p14:creationId xmlns:p14="http://schemas.microsoft.com/office/powerpoint/2010/main" val="718051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Kirjasampo.fi</a:t>
            </a:r>
            <a:endParaRPr lang="fi-FI" dirty="0"/>
          </a:p>
        </p:txBody>
      </p:sp>
      <p:pic>
        <p:nvPicPr>
          <p:cNvPr id="4" name="Sisällön paikkamerkki 3" descr="Screen Shot 2019-01-14 at 14.30.07.png Kirjasammon etusivu"/>
          <p:cNvPicPr>
            <a:picLocks noGrp="1" noChangeAspect="1"/>
          </p:cNvPicPr>
          <p:nvPr>
            <p:ph idx="1"/>
          </p:nvPr>
        </p:nvPicPr>
        <p:blipFill>
          <a:blip r:embed="rId2">
            <a:extLst>
              <a:ext uri="{28A0092B-C50C-407E-A947-70E740481C1C}">
                <a14:useLocalDpi xmlns:a14="http://schemas.microsoft.com/office/drawing/2010/main" val="0"/>
              </a:ext>
            </a:extLst>
          </a:blip>
          <a:srcRect t="1958" b="1958"/>
          <a:stretch>
            <a:fillRect/>
          </a:stretch>
        </p:blipFill>
        <p:spPr>
          <a:xfrm>
            <a:off x="300171" y="1513840"/>
            <a:ext cx="8571946" cy="4714240"/>
          </a:xfrm>
        </p:spPr>
      </p:pic>
      <p:sp>
        <p:nvSpPr>
          <p:cNvPr id="5" name="Alatunnisteen paikkamerkki 6"/>
          <p:cNvSpPr>
            <a:spLocks noGrp="1"/>
          </p:cNvSpPr>
          <p:nvPr/>
        </p:nvSpPr>
        <p:spPr>
          <a:xfrm>
            <a:off x="2426780" y="6396038"/>
            <a:ext cx="4290440" cy="365125"/>
          </a:xfrm>
          <a:prstGeom prst="rect">
            <a:avLst/>
          </a:prstGeom>
        </p:spPr>
        <p:txBody>
          <a:bodyPr vert="horz" lIns="91440" tIns="45720" rIns="91440" bIns="45720" rtlCol="0" anchor="ctr"/>
          <a:lstStyle>
            <a:defPPr>
              <a:defRPr lang="fi-FI"/>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i-FI" sz="1000" dirty="0"/>
              <a:t>Kuvakaappaus Kirjasammon etusivulta </a:t>
            </a:r>
            <a:r>
              <a:rPr lang="fi-FI" sz="1000" dirty="0">
                <a:hlinkClick r:id="rId3"/>
              </a:rPr>
              <a:t>www.kirjasampo.fi</a:t>
            </a:r>
            <a:r>
              <a:rPr lang="fi-FI" sz="1000" dirty="0"/>
              <a:t> 14.1.2019</a:t>
            </a:r>
          </a:p>
        </p:txBody>
      </p:sp>
    </p:spTree>
    <p:extLst>
      <p:ext uri="{BB962C8B-B14F-4D97-AF65-F5344CB8AC3E}">
        <p14:creationId xmlns:p14="http://schemas.microsoft.com/office/powerpoint/2010/main" val="2168972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Kirjallisuuden verkkopalvelu</a:t>
            </a:r>
            <a:endParaRPr lang="fi-FI" dirty="0"/>
          </a:p>
        </p:txBody>
      </p:sp>
      <p:sp>
        <p:nvSpPr>
          <p:cNvPr id="3" name="Sisällön paikkamerkki 2"/>
          <p:cNvSpPr>
            <a:spLocks noGrp="1"/>
          </p:cNvSpPr>
          <p:nvPr>
            <p:ph idx="1"/>
          </p:nvPr>
        </p:nvSpPr>
        <p:spPr/>
        <p:txBody>
          <a:bodyPr>
            <a:noAutofit/>
          </a:bodyPr>
          <a:lstStyle/>
          <a:p>
            <a:pPr marL="0" indent="0">
              <a:buNone/>
            </a:pPr>
            <a:r>
              <a:rPr lang="fi-FI" sz="2200" dirty="0"/>
              <a:t>Kirjasammon toiminta nykyisin mm.</a:t>
            </a:r>
          </a:p>
          <a:p>
            <a:pPr marL="0" indent="0">
              <a:buNone/>
            </a:pPr>
            <a:endParaRPr lang="fi-FI" sz="2200" dirty="0"/>
          </a:p>
          <a:p>
            <a:r>
              <a:rPr lang="fi-FI" sz="2200" dirty="0"/>
              <a:t>Suomeksi ja ruotsiksi julkaistun kaunokirjallisuuden tietokanta</a:t>
            </a:r>
          </a:p>
          <a:p>
            <a:r>
              <a:rPr lang="fi-FI" sz="2200" dirty="0"/>
              <a:t>Laaja kirjailijatietokanta, kymmeniä tuhansia tekijöitä</a:t>
            </a:r>
          </a:p>
          <a:p>
            <a:r>
              <a:rPr lang="fi-FI" sz="2200" dirty="0"/>
              <a:t>Nykyisin myös jonkin verran tietokirjallisuutta ja -kirjailijoita</a:t>
            </a:r>
          </a:p>
          <a:p>
            <a:r>
              <a:rPr lang="fi-FI" sz="2200" dirty="0"/>
              <a:t>Linkitetyn tiedon käytäntöjen soveltaminen kirjastopalvelussa</a:t>
            </a:r>
          </a:p>
          <a:p>
            <a:r>
              <a:rPr lang="fi-FI" sz="2200" dirty="0"/>
              <a:t>Kirjallisuuden verkkolehti: uutisia, artikkeleita</a:t>
            </a:r>
          </a:p>
          <a:p>
            <a:r>
              <a:rPr lang="fi-FI" sz="2200" dirty="0"/>
              <a:t>Kirjallisuuden </a:t>
            </a:r>
            <a:r>
              <a:rPr lang="fi-FI" sz="2200" dirty="0" err="1"/>
              <a:t>kuratointia</a:t>
            </a:r>
            <a:r>
              <a:rPr lang="fi-FI" sz="2200" dirty="0"/>
              <a:t> listauksin</a:t>
            </a:r>
          </a:p>
          <a:p>
            <a:r>
              <a:rPr lang="fi-FI" sz="2200" dirty="0"/>
              <a:t>Käyttäjien tuottamia sisältöjä</a:t>
            </a:r>
          </a:p>
          <a:p>
            <a:r>
              <a:rPr lang="fi-FI" sz="2200" dirty="0"/>
              <a:t>Yhteistyötä myös kirjastomaailman ulkopuolella</a:t>
            </a:r>
          </a:p>
          <a:p>
            <a:r>
              <a:rPr lang="fi-FI" sz="2200" dirty="0"/>
              <a:t>Kolme sosiaalisen median palvelua aktiivisesti käytössä</a:t>
            </a:r>
          </a:p>
        </p:txBody>
      </p:sp>
    </p:spTree>
    <p:extLst>
      <p:ext uri="{BB962C8B-B14F-4D97-AF65-F5344CB8AC3E}">
        <p14:creationId xmlns:p14="http://schemas.microsoft.com/office/powerpoint/2010/main" val="1936717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Kirjailijatietoa</a:t>
            </a:r>
            <a:endParaRPr lang="fi-FI" dirty="0"/>
          </a:p>
        </p:txBody>
      </p:sp>
      <p:pic>
        <p:nvPicPr>
          <p:cNvPr id="4" name="Sisällön paikkamerkki 3" descr="Screen Shot 2019-03-25 at 17.13.28.png Kirjailijatiedon etusivu"/>
          <p:cNvPicPr>
            <a:picLocks noGrp="1" noChangeAspect="1"/>
          </p:cNvPicPr>
          <p:nvPr>
            <p:ph idx="1"/>
          </p:nvPr>
        </p:nvPicPr>
        <p:blipFill>
          <a:blip r:embed="rId2">
            <a:extLst>
              <a:ext uri="{28A0092B-C50C-407E-A947-70E740481C1C}">
                <a14:useLocalDpi xmlns:a14="http://schemas.microsoft.com/office/drawing/2010/main" val="0"/>
              </a:ext>
            </a:extLst>
          </a:blip>
          <a:srcRect l="-43188" r="-43188"/>
          <a:stretch>
            <a:fillRect/>
          </a:stretch>
        </p:blipFill>
        <p:spPr>
          <a:xfrm>
            <a:off x="94415" y="1519384"/>
            <a:ext cx="8957221" cy="4926127"/>
          </a:xfrm>
        </p:spPr>
      </p:pic>
      <p:sp>
        <p:nvSpPr>
          <p:cNvPr id="5" name="Alatunnisteen paikkamerkki 4"/>
          <p:cNvSpPr>
            <a:spLocks noGrp="1"/>
          </p:cNvSpPr>
          <p:nvPr>
            <p:ph type="ftr" sz="quarter" idx="11"/>
          </p:nvPr>
        </p:nvSpPr>
        <p:spPr>
          <a:xfrm>
            <a:off x="1673606" y="6415701"/>
            <a:ext cx="5661772" cy="365125"/>
          </a:xfrm>
        </p:spPr>
        <p:txBody>
          <a:bodyPr/>
          <a:lstStyle/>
          <a:p>
            <a:r>
              <a:rPr lang="fi-FI" sz="1000" dirty="0" smtClean="0"/>
              <a:t>Lähde: </a:t>
            </a:r>
            <a:r>
              <a:rPr lang="fi-FI" sz="1000" dirty="0" smtClean="0">
                <a:hlinkClick r:id="rId3"/>
              </a:rPr>
              <a:t>https://www.kirjasampo.fi/fi/kulsa/kauno%253Aperson_123175958958794</a:t>
            </a:r>
            <a:r>
              <a:rPr lang="fi-FI" sz="1000" dirty="0" smtClean="0"/>
              <a:t>, viitattu 25.3.2019</a:t>
            </a:r>
            <a:endParaRPr lang="fi-FI" sz="1000" dirty="0"/>
          </a:p>
        </p:txBody>
      </p:sp>
    </p:spTree>
    <p:extLst>
      <p:ext uri="{BB962C8B-B14F-4D97-AF65-F5344CB8AC3E}">
        <p14:creationId xmlns:p14="http://schemas.microsoft.com/office/powerpoint/2010/main" val="1490898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Kirjailijatietoa</a:t>
            </a:r>
            <a:endParaRPr lang="fi-FI" dirty="0"/>
          </a:p>
        </p:txBody>
      </p:sp>
      <p:sp>
        <p:nvSpPr>
          <p:cNvPr id="3" name="Sisällön paikkamerkki 2"/>
          <p:cNvSpPr>
            <a:spLocks noGrp="1"/>
          </p:cNvSpPr>
          <p:nvPr>
            <p:ph idx="1"/>
          </p:nvPr>
        </p:nvSpPr>
        <p:spPr/>
        <p:txBody>
          <a:bodyPr>
            <a:normAutofit/>
          </a:bodyPr>
          <a:lstStyle/>
          <a:p>
            <a:r>
              <a:rPr lang="fi-FI" sz="2800" dirty="0" smtClean="0"/>
              <a:t>Muutoksia kirjailijatietoihin sivuston uudistuksessa tammikuussa 2019:</a:t>
            </a:r>
          </a:p>
          <a:p>
            <a:pPr>
              <a:buFontTx/>
              <a:buChar char="-"/>
            </a:pPr>
            <a:r>
              <a:rPr lang="fi-FI" sz="2800" dirty="0" smtClean="0"/>
              <a:t>Teostietolistalla osakohteet, kuten novellit, ovat nyt erillään julkaistuista teoskokonaisuuksista</a:t>
            </a:r>
          </a:p>
          <a:p>
            <a:pPr>
              <a:buFontTx/>
              <a:buChar char="-"/>
            </a:pPr>
            <a:r>
              <a:rPr lang="fi-FI" sz="2800" dirty="0" smtClean="0"/>
              <a:t>Teostietolistalla nimekkeiden perässä on nyt mainittu teostyypit (romaani, </a:t>
            </a:r>
            <a:r>
              <a:rPr lang="fi-FI" sz="2800" dirty="0" err="1" smtClean="0"/>
              <a:t>runokokokoelma</a:t>
            </a:r>
            <a:r>
              <a:rPr lang="fi-FI" sz="2800" dirty="0" smtClean="0"/>
              <a:t>, kuvakirja</a:t>
            </a:r>
            <a:r>
              <a:rPr lang="is-IS" sz="2800" dirty="0" smtClean="0"/>
              <a:t>…)</a:t>
            </a:r>
          </a:p>
          <a:p>
            <a:pPr marL="0" indent="0">
              <a:buNone/>
            </a:pPr>
            <a:endParaRPr lang="fi-FI" sz="2800" dirty="0"/>
          </a:p>
        </p:txBody>
      </p:sp>
    </p:spTree>
    <p:extLst>
      <p:ext uri="{BB962C8B-B14F-4D97-AF65-F5344CB8AC3E}">
        <p14:creationId xmlns:p14="http://schemas.microsoft.com/office/powerpoint/2010/main" val="50196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Teostietoa</a:t>
            </a:r>
            <a:endParaRPr lang="fi-FI" dirty="0"/>
          </a:p>
        </p:txBody>
      </p:sp>
      <p:pic>
        <p:nvPicPr>
          <p:cNvPr id="4" name="Sisällön paikkamerkki 3" descr="Screen Shot 2019-03-25 at 17.41.10.png Teostietoa"/>
          <p:cNvPicPr>
            <a:picLocks noGrp="1" noChangeAspect="1"/>
          </p:cNvPicPr>
          <p:nvPr>
            <p:ph idx="1"/>
          </p:nvPr>
        </p:nvPicPr>
        <p:blipFill>
          <a:blip r:embed="rId2">
            <a:extLst>
              <a:ext uri="{28A0092B-C50C-407E-A947-70E740481C1C}">
                <a14:useLocalDpi xmlns:a14="http://schemas.microsoft.com/office/drawing/2010/main" val="0"/>
              </a:ext>
            </a:extLst>
          </a:blip>
          <a:srcRect l="-16628" r="-16628"/>
          <a:stretch>
            <a:fillRect/>
          </a:stretch>
        </p:blipFill>
        <p:spPr>
          <a:xfrm>
            <a:off x="166174" y="1417638"/>
            <a:ext cx="8783461" cy="4830566"/>
          </a:xfrm>
        </p:spPr>
      </p:pic>
      <p:sp>
        <p:nvSpPr>
          <p:cNvPr id="5" name="Alatunnisteen paikkamerkki 4"/>
          <p:cNvSpPr>
            <a:spLocks noGrp="1"/>
          </p:cNvSpPr>
          <p:nvPr>
            <p:ph type="ftr" sz="quarter" idx="11"/>
          </p:nvPr>
        </p:nvSpPr>
        <p:spPr>
          <a:xfrm>
            <a:off x="2078328" y="6375825"/>
            <a:ext cx="4952064" cy="365125"/>
          </a:xfrm>
        </p:spPr>
        <p:txBody>
          <a:bodyPr/>
          <a:lstStyle/>
          <a:p>
            <a:r>
              <a:rPr lang="fi-FI" sz="1000" dirty="0" smtClean="0"/>
              <a:t>Lähde: </a:t>
            </a:r>
            <a:r>
              <a:rPr lang="fi-FI" sz="1000" dirty="0" smtClean="0">
                <a:hlinkClick r:id="rId3"/>
              </a:rPr>
              <a:t>https://www.kirjasampo.fi/fi/kulsa/kauno%253Aateos_2247</a:t>
            </a:r>
            <a:r>
              <a:rPr lang="fi-FI" sz="1000" dirty="0"/>
              <a:t>,</a:t>
            </a:r>
            <a:r>
              <a:rPr lang="fi-FI" sz="1000" dirty="0" smtClean="0"/>
              <a:t> viitattu 26.3.2019</a:t>
            </a:r>
            <a:endParaRPr lang="fi-FI" sz="1000" dirty="0"/>
          </a:p>
        </p:txBody>
      </p:sp>
    </p:spTree>
    <p:extLst>
      <p:ext uri="{BB962C8B-B14F-4D97-AF65-F5344CB8AC3E}">
        <p14:creationId xmlns:p14="http://schemas.microsoft.com/office/powerpoint/2010/main" val="4099980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Teostietoa</a:t>
            </a:r>
            <a:endParaRPr lang="fi-FI" dirty="0"/>
          </a:p>
        </p:txBody>
      </p:sp>
      <p:sp>
        <p:nvSpPr>
          <p:cNvPr id="3" name="Sisällön paikkamerkki 2"/>
          <p:cNvSpPr>
            <a:spLocks noGrp="1"/>
          </p:cNvSpPr>
          <p:nvPr>
            <p:ph idx="1"/>
          </p:nvPr>
        </p:nvSpPr>
        <p:spPr/>
        <p:txBody>
          <a:bodyPr>
            <a:normAutofit/>
          </a:bodyPr>
          <a:lstStyle/>
          <a:p>
            <a:r>
              <a:rPr lang="fi-FI" sz="2800" dirty="0" smtClean="0"/>
              <a:t>Muutoksia teostietoihin sivuston uudistuksessa tammikuussa 2019:</a:t>
            </a:r>
          </a:p>
          <a:p>
            <a:pPr>
              <a:buFontTx/>
              <a:buChar char="-"/>
            </a:pPr>
            <a:r>
              <a:rPr lang="fi-FI" sz="2800" dirty="0" smtClean="0"/>
              <a:t>Elementtien järjestys on muuttunut: jos teostietoihin on tallennettu aikalaisarvio, videoita, linkki e-kirjaan tai jos sitä on kommentoitu, nämä on tuotu esiin heti nimekkeen alapuolella</a:t>
            </a:r>
          </a:p>
          <a:p>
            <a:pPr>
              <a:buFontTx/>
              <a:buChar char="-"/>
            </a:pPr>
            <a:r>
              <a:rPr lang="fi-FI" sz="2800" dirty="0" smtClean="0"/>
              <a:t>Muut lisätietolinkit ja ”Teos kirjastoissa”-toiminto ovat siirtyneet kansikuvien alta sivun oikeaan laitaan</a:t>
            </a:r>
          </a:p>
        </p:txBody>
      </p:sp>
    </p:spTree>
    <p:extLst>
      <p:ext uri="{BB962C8B-B14F-4D97-AF65-F5344CB8AC3E}">
        <p14:creationId xmlns:p14="http://schemas.microsoft.com/office/powerpoint/2010/main" val="3595487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Haku</a:t>
            </a:r>
            <a:endParaRPr lang="fi-FI" dirty="0"/>
          </a:p>
        </p:txBody>
      </p:sp>
      <p:sp>
        <p:nvSpPr>
          <p:cNvPr id="3" name="Sisällön paikkamerkki 2"/>
          <p:cNvSpPr>
            <a:spLocks noGrp="1"/>
          </p:cNvSpPr>
          <p:nvPr>
            <p:ph idx="1"/>
          </p:nvPr>
        </p:nvSpPr>
        <p:spPr/>
        <p:txBody>
          <a:bodyPr/>
          <a:lstStyle/>
          <a:p>
            <a:r>
              <a:rPr lang="fi-FI" dirty="0" smtClean="0"/>
              <a:t>Käytössä on kolme hakutoimintoa:</a:t>
            </a:r>
          </a:p>
          <a:p>
            <a:pPr>
              <a:buFontTx/>
              <a:buChar char="-"/>
            </a:pPr>
            <a:r>
              <a:rPr lang="fi-FI" dirty="0" smtClean="0"/>
              <a:t>Teos- ja tekijähaku</a:t>
            </a:r>
          </a:p>
          <a:p>
            <a:pPr>
              <a:buFontTx/>
              <a:buChar char="-"/>
            </a:pPr>
            <a:r>
              <a:rPr lang="fi-FI" dirty="0" smtClean="0"/>
              <a:t>Artikkelien ja kirjahyllyjen haku</a:t>
            </a:r>
          </a:p>
          <a:p>
            <a:pPr>
              <a:buFontTx/>
              <a:buChar char="-"/>
            </a:pPr>
            <a:r>
              <a:rPr lang="fi-FI" dirty="0" smtClean="0"/>
              <a:t>Kansikuvahaku</a:t>
            </a:r>
            <a:endParaRPr lang="fi-FI" dirty="0"/>
          </a:p>
        </p:txBody>
      </p:sp>
    </p:spTree>
    <p:extLst>
      <p:ext uri="{BB962C8B-B14F-4D97-AF65-F5344CB8AC3E}">
        <p14:creationId xmlns:p14="http://schemas.microsoft.com/office/powerpoint/2010/main" val="2790845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Teos- ja tekijähaku</a:t>
            </a:r>
            <a:endParaRPr lang="fi-FI" dirty="0"/>
          </a:p>
        </p:txBody>
      </p:sp>
      <p:pic>
        <p:nvPicPr>
          <p:cNvPr id="4" name="Sisällön paikkamerkki 3" descr="Screen Shot 2019-03-26 at 12.35.01.png Teos- ja tekijähaku"/>
          <p:cNvPicPr>
            <a:picLocks noGrp="1" noChangeAspect="1"/>
          </p:cNvPicPr>
          <p:nvPr>
            <p:ph idx="1"/>
          </p:nvPr>
        </p:nvPicPr>
        <p:blipFill>
          <a:blip r:embed="rId2">
            <a:extLst>
              <a:ext uri="{28A0092B-C50C-407E-A947-70E740481C1C}">
                <a14:useLocalDpi xmlns:a14="http://schemas.microsoft.com/office/drawing/2010/main" val="0"/>
              </a:ext>
            </a:extLst>
          </a:blip>
          <a:srcRect l="-11372" r="-11372"/>
          <a:stretch>
            <a:fillRect/>
          </a:stretch>
        </p:blipFill>
        <p:spPr>
          <a:xfrm>
            <a:off x="243754" y="1600199"/>
            <a:ext cx="8662914" cy="4764269"/>
          </a:xfrm>
        </p:spPr>
      </p:pic>
      <p:sp>
        <p:nvSpPr>
          <p:cNvPr id="5" name="Alatunnisteen paikkamerkki 4"/>
          <p:cNvSpPr>
            <a:spLocks noGrp="1"/>
          </p:cNvSpPr>
          <p:nvPr>
            <p:ph type="ftr" sz="quarter" idx="11"/>
          </p:nvPr>
        </p:nvSpPr>
        <p:spPr>
          <a:xfrm>
            <a:off x="2116815" y="6356350"/>
            <a:ext cx="4926406" cy="365125"/>
          </a:xfrm>
        </p:spPr>
        <p:txBody>
          <a:bodyPr/>
          <a:lstStyle/>
          <a:p>
            <a:r>
              <a:rPr lang="fi-FI" sz="1000" dirty="0" smtClean="0"/>
              <a:t>Lähde: </a:t>
            </a:r>
            <a:r>
              <a:rPr lang="fi-FI" sz="1000" dirty="0" smtClean="0">
                <a:hlinkClick r:id="rId3"/>
              </a:rPr>
              <a:t>https://www.kirjasampo.fi/fi/search/kulsa/romaanit%20tehtaat</a:t>
            </a:r>
            <a:r>
              <a:rPr lang="fi-FI" sz="1000" dirty="0"/>
              <a:t>,</a:t>
            </a:r>
            <a:r>
              <a:rPr lang="fi-FI" sz="1000" dirty="0" smtClean="0"/>
              <a:t> viitattu 26.3.2019</a:t>
            </a:r>
            <a:endParaRPr lang="fi-FI" sz="1000" dirty="0"/>
          </a:p>
        </p:txBody>
      </p:sp>
    </p:spTree>
    <p:extLst>
      <p:ext uri="{BB962C8B-B14F-4D97-AF65-F5344CB8AC3E}">
        <p14:creationId xmlns:p14="http://schemas.microsoft.com/office/powerpoint/2010/main" val="132066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1239</TotalTime>
  <Words>395</Words>
  <Application>Microsoft Office PowerPoint</Application>
  <PresentationFormat>Näytössä katseltava diaesitys (4:3)</PresentationFormat>
  <Paragraphs>63</Paragraphs>
  <Slides>17</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17</vt:i4>
      </vt:variant>
    </vt:vector>
  </HeadingPairs>
  <TitlesOfParts>
    <vt:vector size="20" baseType="lpstr">
      <vt:lpstr>Arial</vt:lpstr>
      <vt:lpstr>Calibri</vt:lpstr>
      <vt:lpstr>Office-teema</vt:lpstr>
      <vt:lpstr>Kirjasampo – kirjallisuuden tiedonhaku</vt:lpstr>
      <vt:lpstr>Kirjasampo.fi</vt:lpstr>
      <vt:lpstr>Kirjallisuuden verkkopalvelu</vt:lpstr>
      <vt:lpstr>Kirjailijatietoa</vt:lpstr>
      <vt:lpstr>Kirjailijatietoa</vt:lpstr>
      <vt:lpstr>Teostietoa</vt:lpstr>
      <vt:lpstr>Teostietoa</vt:lpstr>
      <vt:lpstr>Haku</vt:lpstr>
      <vt:lpstr>Teos- ja tekijähaku</vt:lpstr>
      <vt:lpstr>Artikkelien ja kirjahyllyjen haku</vt:lpstr>
      <vt:lpstr>Kansikuvahaku</vt:lpstr>
      <vt:lpstr>Esimerkkikysymys 1</vt:lpstr>
      <vt:lpstr>Esimerkkikysymys 1</vt:lpstr>
      <vt:lpstr>Esimerkkikysymys 2</vt:lpstr>
      <vt:lpstr>Esimerkkikysymys 2</vt:lpstr>
      <vt:lpstr>Huomioita</vt:lpstr>
      <vt:lpstr>Kysymyksiä, kommentteja, palautetta</vt:lpstr>
    </vt:vector>
  </TitlesOfParts>
  <Company>Kirjastot.fi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Kirjasampo – kirjallisuuden tiedonhaku</dc:title>
  <dc:creator>Tuomas Aitonurmi</dc:creator>
  <cp:lastModifiedBy>Granlund Nina</cp:lastModifiedBy>
  <cp:revision>20</cp:revision>
  <dcterms:created xsi:type="dcterms:W3CDTF">2019-03-25T15:08:09Z</dcterms:created>
  <dcterms:modified xsi:type="dcterms:W3CDTF">2019-04-08T09:17:00Z</dcterms:modified>
</cp:coreProperties>
</file>